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notesMasterIdLst>
    <p:notesMasterId r:id="rId27"/>
  </p:notesMasterIdLst>
  <p:sldIdLst>
    <p:sldId id="256" r:id="rId2"/>
    <p:sldId id="1045" r:id="rId3"/>
    <p:sldId id="1023" r:id="rId4"/>
    <p:sldId id="1032" r:id="rId5"/>
    <p:sldId id="447" r:id="rId6"/>
    <p:sldId id="833" r:id="rId7"/>
    <p:sldId id="1025" r:id="rId8"/>
    <p:sldId id="1026" r:id="rId9"/>
    <p:sldId id="1028" r:id="rId10"/>
    <p:sldId id="1029" r:id="rId11"/>
    <p:sldId id="828" r:id="rId12"/>
    <p:sldId id="825" r:id="rId13"/>
    <p:sldId id="1049" r:id="rId14"/>
    <p:sldId id="1046" r:id="rId15"/>
    <p:sldId id="1048" r:id="rId16"/>
    <p:sldId id="1047" r:id="rId17"/>
    <p:sldId id="1050" r:id="rId18"/>
    <p:sldId id="1051" r:id="rId19"/>
    <p:sldId id="1052" r:id="rId20"/>
    <p:sldId id="1059" r:id="rId21"/>
    <p:sldId id="1053" r:id="rId22"/>
    <p:sldId id="1055" r:id="rId23"/>
    <p:sldId id="1054" r:id="rId24"/>
    <p:sldId id="1057" r:id="rId25"/>
    <p:sldId id="1058" r:id="rId2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62B"/>
    <a:srgbClr val="1F497D"/>
    <a:srgbClr val="D80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7638A-F323-4964-BF71-8F757949C072}" v="9" dt="2022-03-26T02:05:11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57" autoAdjust="0"/>
  </p:normalViewPr>
  <p:slideViewPr>
    <p:cSldViewPr snapToGrid="0" snapToObjects="1">
      <p:cViewPr varScale="1">
        <p:scale>
          <a:sx n="86" d="100"/>
          <a:sy n="86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Johnson" userId="0ed986a0-2a5c-4609-a9fc-b860c4623b70" providerId="ADAL" clId="{9407638A-F323-4964-BF71-8F757949C072}"/>
    <pc:docChg chg="undo custSel modSld modNotesMaster">
      <pc:chgData name="Jon Johnson" userId="0ed986a0-2a5c-4609-a9fc-b860c4623b70" providerId="ADAL" clId="{9407638A-F323-4964-BF71-8F757949C072}" dt="2022-03-26T17:34:04.954" v="416" actId="27636"/>
      <pc:docMkLst>
        <pc:docMk/>
      </pc:docMkLst>
      <pc:sldChg chg="modNotes">
        <pc:chgData name="Jon Johnson" userId="0ed986a0-2a5c-4609-a9fc-b860c4623b70" providerId="ADAL" clId="{9407638A-F323-4964-BF71-8F757949C072}" dt="2022-03-26T02:05:11.749" v="391"/>
        <pc:sldMkLst>
          <pc:docMk/>
          <pc:sldMk cId="44356158" sldId="447"/>
        </pc:sldMkLst>
      </pc:sldChg>
      <pc:sldChg chg="modSp mod">
        <pc:chgData name="Jon Johnson" userId="0ed986a0-2a5c-4609-a9fc-b860c4623b70" providerId="ADAL" clId="{9407638A-F323-4964-BF71-8F757949C072}" dt="2022-03-26T17:34:04.954" v="416" actId="27636"/>
        <pc:sldMkLst>
          <pc:docMk/>
          <pc:sldMk cId="4020985932" sldId="825"/>
        </pc:sldMkLst>
        <pc:spChg chg="mod">
          <ac:chgData name="Jon Johnson" userId="0ed986a0-2a5c-4609-a9fc-b860c4623b70" providerId="ADAL" clId="{9407638A-F323-4964-BF71-8F757949C072}" dt="2022-03-26T17:34:04.954" v="416" actId="27636"/>
          <ac:spMkLst>
            <pc:docMk/>
            <pc:sldMk cId="4020985932" sldId="825"/>
            <ac:spMk id="11" creationId="{00000000-0000-0000-0000-000000000000}"/>
          </ac:spMkLst>
        </pc:spChg>
      </pc:sldChg>
      <pc:sldChg chg="modNotes">
        <pc:chgData name="Jon Johnson" userId="0ed986a0-2a5c-4609-a9fc-b860c4623b70" providerId="ADAL" clId="{9407638A-F323-4964-BF71-8F757949C072}" dt="2022-03-26T02:05:11.749" v="391"/>
        <pc:sldMkLst>
          <pc:docMk/>
          <pc:sldMk cId="2143004387" sldId="833"/>
        </pc:sldMkLst>
      </pc:sldChg>
      <pc:sldChg chg="modNotesTx">
        <pc:chgData name="Jon Johnson" userId="0ed986a0-2a5c-4609-a9fc-b860c4623b70" providerId="ADAL" clId="{9407638A-F323-4964-BF71-8F757949C072}" dt="2022-03-26T15:13:48.094" v="392" actId="20577"/>
        <pc:sldMkLst>
          <pc:docMk/>
          <pc:sldMk cId="3035794633" sldId="1026"/>
        </pc:sldMkLst>
      </pc:sldChg>
      <pc:sldChg chg="addSp delSp modSp mod setBg">
        <pc:chgData name="Jon Johnson" userId="0ed986a0-2a5c-4609-a9fc-b860c4623b70" providerId="ADAL" clId="{9407638A-F323-4964-BF71-8F757949C072}" dt="2022-03-25T21:20:33.240" v="389" actId="26606"/>
        <pc:sldMkLst>
          <pc:docMk/>
          <pc:sldMk cId="1342940597" sldId="1032"/>
        </pc:sldMkLst>
        <pc:spChg chg="mod ord">
          <ac:chgData name="Jon Johnson" userId="0ed986a0-2a5c-4609-a9fc-b860c4623b70" providerId="ADAL" clId="{9407638A-F323-4964-BF71-8F757949C072}" dt="2022-03-25T21:20:33.240" v="389" actId="26606"/>
          <ac:spMkLst>
            <pc:docMk/>
            <pc:sldMk cId="1342940597" sldId="1032"/>
            <ac:spMk id="2" creationId="{00000000-0000-0000-0000-000000000000}"/>
          </ac:spMkLst>
        </pc:spChg>
        <pc:spChg chg="mod">
          <ac:chgData name="Jon Johnson" userId="0ed986a0-2a5c-4609-a9fc-b860c4623b70" providerId="ADAL" clId="{9407638A-F323-4964-BF71-8F757949C072}" dt="2022-03-25T21:20:33.240" v="389" actId="26606"/>
          <ac:spMkLst>
            <pc:docMk/>
            <pc:sldMk cId="1342940597" sldId="1032"/>
            <ac:spMk id="4" creationId="{F6653923-BF28-0247-A238-7F82D5B257DD}"/>
          </ac:spMkLst>
        </pc:spChg>
        <pc:spChg chg="mod">
          <ac:chgData name="Jon Johnson" userId="0ed986a0-2a5c-4609-a9fc-b860c4623b70" providerId="ADAL" clId="{9407638A-F323-4964-BF71-8F757949C072}" dt="2022-03-25T21:20:33.240" v="389" actId="26606"/>
          <ac:spMkLst>
            <pc:docMk/>
            <pc:sldMk cId="1342940597" sldId="1032"/>
            <ac:spMk id="8" creationId="{00000000-0000-0000-0000-000000000000}"/>
          </ac:spMkLst>
        </pc:spChg>
        <pc:spChg chg="add del">
          <ac:chgData name="Jon Johnson" userId="0ed986a0-2a5c-4609-a9fc-b860c4623b70" providerId="ADAL" clId="{9407638A-F323-4964-BF71-8F757949C072}" dt="2022-03-25T21:20:33.240" v="389" actId="26606"/>
          <ac:spMkLst>
            <pc:docMk/>
            <pc:sldMk cId="1342940597" sldId="1032"/>
            <ac:spMk id="10" creationId="{F1174801-1395-44C5-9B00-CCAC45C056E7}"/>
          </ac:spMkLst>
        </pc:spChg>
        <pc:spChg chg="add del">
          <ac:chgData name="Jon Johnson" userId="0ed986a0-2a5c-4609-a9fc-b860c4623b70" providerId="ADAL" clId="{9407638A-F323-4964-BF71-8F757949C072}" dt="2022-03-25T21:20:33.240" v="389" actId="26606"/>
          <ac:spMkLst>
            <pc:docMk/>
            <pc:sldMk cId="1342940597" sldId="1032"/>
            <ac:spMk id="11" creationId="{996DFAFB-BCE1-4BEC-82FB-D574234DEF0A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13" creationId="{247A131F-D5DE-41A5-B4CF-4F345319B40B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15" creationId="{3AF4666D-BD98-40A5-A75F-478B982010B2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17" creationId="{68680585-71F9-4721-A998-4974171D2EB4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19" creationId="{12BC95C2-2EEC-4F59-ABA8-660B0D059CCF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39" creationId="{8651CFA9-6065-4243-AC48-858E359780B1}"/>
          </ac:spMkLst>
        </pc:spChg>
        <pc:spChg chg="add del">
          <ac:chgData name="Jon Johnson" userId="0ed986a0-2a5c-4609-a9fc-b860c4623b70" providerId="ADAL" clId="{9407638A-F323-4964-BF71-8F757949C072}" dt="2022-03-25T21:20:24.811" v="387" actId="26606"/>
          <ac:spMkLst>
            <pc:docMk/>
            <pc:sldMk cId="1342940597" sldId="1032"/>
            <ac:spMk id="41" creationId="{37962AE0-6A1C-4B76-9D52-10E5E6D7D3BB}"/>
          </ac:spMkLst>
        </pc:spChg>
        <pc:grpChg chg="add del">
          <ac:chgData name="Jon Johnson" userId="0ed986a0-2a5c-4609-a9fc-b860c4623b70" providerId="ADAL" clId="{9407638A-F323-4964-BF71-8F757949C072}" dt="2022-03-25T21:20:33.240" v="389" actId="26606"/>
          <ac:grpSpMkLst>
            <pc:docMk/>
            <pc:sldMk cId="1342940597" sldId="1032"/>
            <ac:grpSpMk id="12" creationId="{7092E392-4FB7-4E2D-928D-EFC63D148E1E}"/>
          </ac:grpSpMkLst>
        </pc:grpChg>
        <pc:grpChg chg="add del">
          <ac:chgData name="Jon Johnson" userId="0ed986a0-2a5c-4609-a9fc-b860c4623b70" providerId="ADAL" clId="{9407638A-F323-4964-BF71-8F757949C072}" dt="2022-03-25T21:20:24.811" v="387" actId="26606"/>
          <ac:grpSpMkLst>
            <pc:docMk/>
            <pc:sldMk cId="1342940597" sldId="1032"/>
            <ac:grpSpMk id="21" creationId="{03E9870D-4BBA-43AF-8D44-BBADF020CFF6}"/>
          </ac:grpSpMkLst>
        </pc:grpChg>
        <pc:grpChg chg="add del">
          <ac:chgData name="Jon Johnson" userId="0ed986a0-2a5c-4609-a9fc-b860c4623b70" providerId="ADAL" clId="{9407638A-F323-4964-BF71-8F757949C072}" dt="2022-03-25T21:20:24.811" v="387" actId="26606"/>
          <ac:grpSpMkLst>
            <pc:docMk/>
            <pc:sldMk cId="1342940597" sldId="1032"/>
            <ac:grpSpMk id="30" creationId="{C3279E8D-2BAA-4CB1-834B-09FADD54DE56}"/>
          </ac:grpSpMkLst>
        </pc:grpChg>
        <pc:grpChg chg="add del">
          <ac:chgData name="Jon Johnson" userId="0ed986a0-2a5c-4609-a9fc-b860c4623b70" providerId="ADAL" clId="{9407638A-F323-4964-BF71-8F757949C072}" dt="2022-03-25T21:20:24.811" v="387" actId="26606"/>
          <ac:grpSpMkLst>
            <pc:docMk/>
            <pc:sldMk cId="1342940597" sldId="1032"/>
            <ac:grpSpMk id="43" creationId="{49EBBDF7-403B-404C-AE65-6529C4797770}"/>
          </ac:grpSpMkLst>
        </pc:grpChg>
        <pc:grpChg chg="add del">
          <ac:chgData name="Jon Johnson" userId="0ed986a0-2a5c-4609-a9fc-b860c4623b70" providerId="ADAL" clId="{9407638A-F323-4964-BF71-8F757949C072}" dt="2022-03-25T21:20:24.811" v="387" actId="26606"/>
          <ac:grpSpMkLst>
            <pc:docMk/>
            <pc:sldMk cId="1342940597" sldId="1032"/>
            <ac:grpSpMk id="53" creationId="{1C0BEBF8-7FFB-422A-98F0-90FF9E7F3C1F}"/>
          </ac:grpSpMkLst>
        </pc:grpChg>
        <pc:grpChg chg="add del">
          <ac:chgData name="Jon Johnson" userId="0ed986a0-2a5c-4609-a9fc-b860c4623b70" providerId="ADAL" clId="{9407638A-F323-4964-BF71-8F757949C072}" dt="2022-03-25T21:20:33.240" v="389" actId="26606"/>
          <ac:grpSpMkLst>
            <pc:docMk/>
            <pc:sldMk cId="1342940597" sldId="1032"/>
            <ac:grpSpMk id="64" creationId="{A7C60A7A-4212-46AC-80A2-DE231DD3D19F}"/>
          </ac:grpSpMkLst>
        </pc:grpChg>
        <pc:grpChg chg="add del">
          <ac:chgData name="Jon Johnson" userId="0ed986a0-2a5c-4609-a9fc-b860c4623b70" providerId="ADAL" clId="{9407638A-F323-4964-BF71-8F757949C072}" dt="2022-03-25T21:20:33.240" v="389" actId="26606"/>
          <ac:grpSpMkLst>
            <pc:docMk/>
            <pc:sldMk cId="1342940597" sldId="1032"/>
            <ac:grpSpMk id="74" creationId="{5C0E6139-8A19-4905-87E2-E547D7B7F1AF}"/>
          </ac:grpSpMkLst>
        </pc:grpChg>
        <pc:picChg chg="mod ord">
          <ac:chgData name="Jon Johnson" userId="0ed986a0-2a5c-4609-a9fc-b860c4623b70" providerId="ADAL" clId="{9407638A-F323-4964-BF71-8F757949C072}" dt="2022-03-25T21:20:33.240" v="389" actId="26606"/>
          <ac:picMkLst>
            <pc:docMk/>
            <pc:sldMk cId="1342940597" sldId="1032"/>
            <ac:picMk id="5" creationId="{39EF3B83-E748-7D46-BEFC-E52AC1966B49}"/>
          </ac:picMkLst>
        </pc:picChg>
      </pc:sldChg>
      <pc:sldChg chg="delSp mod modNotes modNotesTx">
        <pc:chgData name="Jon Johnson" userId="0ed986a0-2a5c-4609-a9fc-b860c4623b70" providerId="ADAL" clId="{9407638A-F323-4964-BF71-8F757949C072}" dt="2022-03-26T17:32:28.486" v="409" actId="21"/>
        <pc:sldMkLst>
          <pc:docMk/>
          <pc:sldMk cId="1967519169" sldId="1046"/>
        </pc:sldMkLst>
        <pc:spChg chg="del">
          <ac:chgData name="Jon Johnson" userId="0ed986a0-2a5c-4609-a9fc-b860c4623b70" providerId="ADAL" clId="{9407638A-F323-4964-BF71-8F757949C072}" dt="2022-03-26T17:32:28.486" v="409" actId="21"/>
          <ac:spMkLst>
            <pc:docMk/>
            <pc:sldMk cId="1967519169" sldId="1046"/>
            <ac:spMk id="7" creationId="{00000000-0000-0000-0000-000000000000}"/>
          </ac:spMkLst>
        </pc:spChg>
      </pc:sldChg>
      <pc:sldChg chg="delSp mod modNotes modNotesTx">
        <pc:chgData name="Jon Johnson" userId="0ed986a0-2a5c-4609-a9fc-b860c4623b70" providerId="ADAL" clId="{9407638A-F323-4964-BF71-8F757949C072}" dt="2022-03-26T17:32:36.880" v="410" actId="21"/>
        <pc:sldMkLst>
          <pc:docMk/>
          <pc:sldMk cId="2047846834" sldId="1047"/>
        </pc:sldMkLst>
        <pc:spChg chg="del">
          <ac:chgData name="Jon Johnson" userId="0ed986a0-2a5c-4609-a9fc-b860c4623b70" providerId="ADAL" clId="{9407638A-F323-4964-BF71-8F757949C072}" dt="2022-03-26T17:32:36.880" v="410" actId="21"/>
          <ac:spMkLst>
            <pc:docMk/>
            <pc:sldMk cId="2047846834" sldId="1047"/>
            <ac:spMk id="7" creationId="{00000000-0000-0000-0000-000000000000}"/>
          </ac:spMkLst>
        </pc:spChg>
      </pc:sldChg>
      <pc:sldChg chg="modNotes modNotesTx">
        <pc:chgData name="Jon Johnson" userId="0ed986a0-2a5c-4609-a9fc-b860c4623b70" providerId="ADAL" clId="{9407638A-F323-4964-BF71-8F757949C072}" dt="2022-03-26T15:18:03.371" v="395" actId="6549"/>
        <pc:sldMkLst>
          <pc:docMk/>
          <pc:sldMk cId="3470248373" sldId="1048"/>
        </pc:sldMkLst>
      </pc:sldChg>
      <pc:sldChg chg="delSp modSp mod modNotes modNotesTx">
        <pc:chgData name="Jon Johnson" userId="0ed986a0-2a5c-4609-a9fc-b860c4623b70" providerId="ADAL" clId="{9407638A-F323-4964-BF71-8F757949C072}" dt="2022-03-26T17:32:21.642" v="408" actId="21"/>
        <pc:sldMkLst>
          <pc:docMk/>
          <pc:sldMk cId="2697030889" sldId="1049"/>
        </pc:sldMkLst>
        <pc:spChg chg="del mod">
          <ac:chgData name="Jon Johnson" userId="0ed986a0-2a5c-4609-a9fc-b860c4623b70" providerId="ADAL" clId="{9407638A-F323-4964-BF71-8F757949C072}" dt="2022-03-26T17:32:21.642" v="408" actId="21"/>
          <ac:spMkLst>
            <pc:docMk/>
            <pc:sldMk cId="2697030889" sldId="1049"/>
            <ac:spMk id="7" creationId="{00000000-0000-0000-0000-000000000000}"/>
          </ac:spMkLst>
        </pc:spChg>
      </pc:sldChg>
      <pc:sldChg chg="delSp mod modNotes modNotesTx">
        <pc:chgData name="Jon Johnson" userId="0ed986a0-2a5c-4609-a9fc-b860c4623b70" providerId="ADAL" clId="{9407638A-F323-4964-BF71-8F757949C072}" dt="2022-03-26T17:32:46.206" v="411" actId="21"/>
        <pc:sldMkLst>
          <pc:docMk/>
          <pc:sldMk cId="1577606385" sldId="1050"/>
        </pc:sldMkLst>
        <pc:spChg chg="del">
          <ac:chgData name="Jon Johnson" userId="0ed986a0-2a5c-4609-a9fc-b860c4623b70" providerId="ADAL" clId="{9407638A-F323-4964-BF71-8F757949C072}" dt="2022-03-26T17:32:46.206" v="411" actId="21"/>
          <ac:spMkLst>
            <pc:docMk/>
            <pc:sldMk cId="1577606385" sldId="1050"/>
            <ac:spMk id="7" creationId="{00000000-0000-0000-0000-000000000000}"/>
          </ac:spMkLst>
        </pc:spChg>
      </pc:sldChg>
      <pc:sldChg chg="modNotes modNotesTx">
        <pc:chgData name="Jon Johnson" userId="0ed986a0-2a5c-4609-a9fc-b860c4623b70" providerId="ADAL" clId="{9407638A-F323-4964-BF71-8F757949C072}" dt="2022-03-26T15:18:25.938" v="398" actId="6549"/>
        <pc:sldMkLst>
          <pc:docMk/>
          <pc:sldMk cId="479229271" sldId="1051"/>
        </pc:sldMkLst>
      </pc:sldChg>
      <pc:sldChg chg="modNotes modNotesTx">
        <pc:chgData name="Jon Johnson" userId="0ed986a0-2a5c-4609-a9fc-b860c4623b70" providerId="ADAL" clId="{9407638A-F323-4964-BF71-8F757949C072}" dt="2022-03-26T15:18:30.495" v="399" actId="6549"/>
        <pc:sldMkLst>
          <pc:docMk/>
          <pc:sldMk cId="3113249034" sldId="1052"/>
        </pc:sldMkLst>
      </pc:sldChg>
      <pc:sldChg chg="modNotes modNotesTx">
        <pc:chgData name="Jon Johnson" userId="0ed986a0-2a5c-4609-a9fc-b860c4623b70" providerId="ADAL" clId="{9407638A-F323-4964-BF71-8F757949C072}" dt="2022-03-26T15:18:36.411" v="400" actId="6549"/>
        <pc:sldMkLst>
          <pc:docMk/>
          <pc:sldMk cId="3127384064" sldId="1053"/>
        </pc:sldMkLst>
      </pc:sldChg>
      <pc:sldChg chg="modSp mod modNotes modNotesTx">
        <pc:chgData name="Jon Johnson" userId="0ed986a0-2a5c-4609-a9fc-b860c4623b70" providerId="ADAL" clId="{9407638A-F323-4964-BF71-8F757949C072}" dt="2022-03-26T15:48:12.914" v="406" actId="20577"/>
        <pc:sldMkLst>
          <pc:docMk/>
          <pc:sldMk cId="2318596519" sldId="1054"/>
        </pc:sldMkLst>
        <pc:spChg chg="mod">
          <ac:chgData name="Jon Johnson" userId="0ed986a0-2a5c-4609-a9fc-b860c4623b70" providerId="ADAL" clId="{9407638A-F323-4964-BF71-8F757949C072}" dt="2022-03-26T15:48:12.914" v="406" actId="20577"/>
          <ac:spMkLst>
            <pc:docMk/>
            <pc:sldMk cId="2318596519" sldId="1054"/>
            <ac:spMk id="3" creationId="{00000000-0000-0000-0000-000000000000}"/>
          </ac:spMkLst>
        </pc:spChg>
        <pc:spChg chg="mod">
          <ac:chgData name="Jon Johnson" userId="0ed986a0-2a5c-4609-a9fc-b860c4623b70" providerId="ADAL" clId="{9407638A-F323-4964-BF71-8F757949C072}" dt="2022-03-25T21:10:56.716" v="2" actId="1076"/>
          <ac:spMkLst>
            <pc:docMk/>
            <pc:sldMk cId="2318596519" sldId="1054"/>
            <ac:spMk id="21" creationId="{00000000-0000-0000-0000-000000000000}"/>
          </ac:spMkLst>
        </pc:spChg>
      </pc:sldChg>
      <pc:sldChg chg="addSp delSp modSp mod setBg modNotes modNotesTx">
        <pc:chgData name="Jon Johnson" userId="0ed986a0-2a5c-4609-a9fc-b860c4623b70" providerId="ADAL" clId="{9407638A-F323-4964-BF71-8F757949C072}" dt="2022-03-26T15:18:41.174" v="401" actId="6549"/>
        <pc:sldMkLst>
          <pc:docMk/>
          <pc:sldMk cId="2138181163" sldId="1055"/>
        </pc:sldMkLst>
        <pc:spChg chg="add del mod ord">
          <ac:chgData name="Jon Johnson" userId="0ed986a0-2a5c-4609-a9fc-b860c4623b70" providerId="ADAL" clId="{9407638A-F323-4964-BF71-8F757949C072}" dt="2022-03-25T21:19:37.526" v="382" actId="26606"/>
          <ac:spMkLst>
            <pc:docMk/>
            <pc:sldMk cId="2138181163" sldId="1055"/>
            <ac:spMk id="3" creationId="{00000000-0000-0000-0000-000000000000}"/>
          </ac:spMkLst>
        </pc:spChg>
        <pc:spChg chg="mod ord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4" creationId="{00000000-0000-0000-0000-000000000000}"/>
          </ac:spMkLst>
        </pc:spChg>
        <pc:spChg chg="mod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21" creationId="{00000000-0000-0000-0000-000000000000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71" creationId="{247A131F-D5DE-41A5-B4CF-4F345319B40B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73" creationId="{3AF4666D-BD98-40A5-A75F-478B982010B2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75" creationId="{68680585-71F9-4721-A998-4974171D2EB4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77" creationId="{12BC95C2-2EEC-4F59-ABA8-660B0D059CCF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97" creationId="{8651CFA9-6065-4243-AC48-858E359780B1}"/>
          </ac:spMkLst>
        </pc:spChg>
        <pc:spChg chg="add del">
          <ac:chgData name="Jon Johnson" userId="0ed986a0-2a5c-4609-a9fc-b860c4623b70" providerId="ADAL" clId="{9407638A-F323-4964-BF71-8F757949C072}" dt="2022-03-25T21:19:19.075" v="380" actId="26606"/>
          <ac:spMkLst>
            <pc:docMk/>
            <pc:sldMk cId="2138181163" sldId="1055"/>
            <ac:spMk id="99" creationId="{37962AE0-6A1C-4B76-9D52-10E5E6D7D3BB}"/>
          </ac:spMkLst>
        </pc:spChg>
        <pc:grpChg chg="add del">
          <ac:chgData name="Jon Johnson" userId="0ed986a0-2a5c-4609-a9fc-b860c4623b70" providerId="ADAL" clId="{9407638A-F323-4964-BF71-8F757949C072}" dt="2022-03-25T21:19:19.075" v="380" actId="26606"/>
          <ac:grpSpMkLst>
            <pc:docMk/>
            <pc:sldMk cId="2138181163" sldId="1055"/>
            <ac:grpSpMk id="79" creationId="{03E9870D-4BBA-43AF-8D44-BBADF020CFF6}"/>
          </ac:grpSpMkLst>
        </pc:grpChg>
        <pc:grpChg chg="add del">
          <ac:chgData name="Jon Johnson" userId="0ed986a0-2a5c-4609-a9fc-b860c4623b70" providerId="ADAL" clId="{9407638A-F323-4964-BF71-8F757949C072}" dt="2022-03-25T21:19:19.075" v="380" actId="26606"/>
          <ac:grpSpMkLst>
            <pc:docMk/>
            <pc:sldMk cId="2138181163" sldId="1055"/>
            <ac:grpSpMk id="88" creationId="{C3279E8D-2BAA-4CB1-834B-09FADD54DE56}"/>
          </ac:grpSpMkLst>
        </pc:grpChg>
        <pc:grpChg chg="add del">
          <ac:chgData name="Jon Johnson" userId="0ed986a0-2a5c-4609-a9fc-b860c4623b70" providerId="ADAL" clId="{9407638A-F323-4964-BF71-8F757949C072}" dt="2022-03-25T21:19:19.075" v="380" actId="26606"/>
          <ac:grpSpMkLst>
            <pc:docMk/>
            <pc:sldMk cId="2138181163" sldId="1055"/>
            <ac:grpSpMk id="101" creationId="{DC655204-C06A-4A55-9BB4-C79C4AF9D63F}"/>
          </ac:grpSpMkLst>
        </pc:grpChg>
        <pc:grpChg chg="add del">
          <ac:chgData name="Jon Johnson" userId="0ed986a0-2a5c-4609-a9fc-b860c4623b70" providerId="ADAL" clId="{9407638A-F323-4964-BF71-8F757949C072}" dt="2022-03-25T21:19:19.075" v="380" actId="26606"/>
          <ac:grpSpMkLst>
            <pc:docMk/>
            <pc:sldMk cId="2138181163" sldId="1055"/>
            <ac:grpSpMk id="111" creationId="{4C476EAB-383B-48F9-B661-B049EB50AE63}"/>
          </ac:grpSpMkLst>
        </pc:grpChg>
        <pc:graphicFrameChg chg="add del">
          <ac:chgData name="Jon Johnson" userId="0ed986a0-2a5c-4609-a9fc-b860c4623b70" providerId="ADAL" clId="{9407638A-F323-4964-BF71-8F757949C072}" dt="2022-03-25T21:19:37.526" v="382" actId="26606"/>
          <ac:graphicFrameMkLst>
            <pc:docMk/>
            <pc:sldMk cId="2138181163" sldId="1055"/>
            <ac:graphicFrameMk id="3076" creationId="{CE8C936E-3BDD-7800-2D58-0B1872F12206}"/>
          </ac:graphicFrameMkLst>
        </pc:graphicFrameChg>
        <pc:picChg chg="add mod">
          <ac:chgData name="Jon Johnson" userId="0ed986a0-2a5c-4609-a9fc-b860c4623b70" providerId="ADAL" clId="{9407638A-F323-4964-BF71-8F757949C072}" dt="2022-03-25T21:19:56.211" v="385" actId="1076"/>
          <ac:picMkLst>
            <pc:docMk/>
            <pc:sldMk cId="2138181163" sldId="1055"/>
            <ac:picMk id="3074" creationId="{97EAAF36-C31D-444F-BD87-4FC1EC37DF0E}"/>
          </ac:picMkLst>
        </pc:picChg>
      </pc:sldChg>
      <pc:sldChg chg="modSp mod modNotes modNotesTx">
        <pc:chgData name="Jon Johnson" userId="0ed986a0-2a5c-4609-a9fc-b860c4623b70" providerId="ADAL" clId="{9407638A-F323-4964-BF71-8F757949C072}" dt="2022-03-26T15:18:49.592" v="403" actId="6549"/>
        <pc:sldMkLst>
          <pc:docMk/>
          <pc:sldMk cId="4243058894" sldId="1057"/>
        </pc:sldMkLst>
        <pc:spChg chg="mod">
          <ac:chgData name="Jon Johnson" userId="0ed986a0-2a5c-4609-a9fc-b860c4623b70" providerId="ADAL" clId="{9407638A-F323-4964-BF71-8F757949C072}" dt="2022-03-25T21:10:45.711" v="1" actId="207"/>
          <ac:spMkLst>
            <pc:docMk/>
            <pc:sldMk cId="4243058894" sldId="1057"/>
            <ac:spMk id="3" creationId="{00000000-0000-0000-0000-000000000000}"/>
          </ac:spMkLst>
        </pc:spChg>
      </pc:sldChg>
      <pc:sldChg chg="modNotes modNotesTx">
        <pc:chgData name="Jon Johnson" userId="0ed986a0-2a5c-4609-a9fc-b860c4623b70" providerId="ADAL" clId="{9407638A-F323-4964-BF71-8F757949C072}" dt="2022-03-26T15:18:53.878" v="404" actId="6549"/>
        <pc:sldMkLst>
          <pc:docMk/>
          <pc:sldMk cId="2398324234" sldId="1058"/>
        </pc:sldMkLst>
      </pc:sldChg>
      <pc:sldChg chg="modNotes">
        <pc:chgData name="Jon Johnson" userId="0ed986a0-2a5c-4609-a9fc-b860c4623b70" providerId="ADAL" clId="{9407638A-F323-4964-BF71-8F757949C072}" dt="2022-03-26T02:05:11.749" v="391"/>
        <pc:sldMkLst>
          <pc:docMk/>
          <pc:sldMk cId="2272925670" sldId="10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B7C81F-854F-AC45-A78A-7B0896095328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A6EF2E4-FD31-734A-8126-2FE9F6970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EF2E4-FD31-734A-8126-2FE9F6970F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1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reports are a “look back” to see what happened in the past</a:t>
            </a:r>
          </a:p>
          <a:p>
            <a:endParaRPr lang="en-US" dirty="0"/>
          </a:p>
          <a:p>
            <a:r>
              <a:rPr lang="en-US" dirty="0"/>
              <a:t>A budget is a “look forward” to envision what you expect or HOPE to happen.</a:t>
            </a:r>
          </a:p>
          <a:p>
            <a:endParaRPr lang="en-US" dirty="0"/>
          </a:p>
          <a:p>
            <a:r>
              <a:rPr lang="en-US" dirty="0"/>
              <a:t>Based on projections, forecasts, predictions and yes FAITH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JUST A BALANCED BUDGET BUT A SUSTAINABLE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4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9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8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DRIVES YOUR BUDGET??????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4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MUCH CAN YOU AFFORD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0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4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53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8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86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2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51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46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32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0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6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528638"/>
            <a:ext cx="4692650" cy="2640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1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6337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EE59-3414-8943-852B-A427DB3397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4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HELPS KEEP IN CHECK THE DESIRE TO DO “IMPULSE BUYING”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5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A WAY TO ALLOCATE RESOURCES TO THE THINGS YOU HOPE TO ACCOMPLISH </a:t>
            </a:r>
          </a:p>
          <a:p>
            <a:pPr defTabSz="942289">
              <a:defRPr/>
            </a:pPr>
            <a:endParaRPr lang="en-US" dirty="0"/>
          </a:p>
          <a:p>
            <a:pPr defTabSz="942289">
              <a:defRPr/>
            </a:pPr>
            <a:r>
              <a:rPr lang="en-US" dirty="0"/>
              <a:t>AN OUTLINE/PLAN OF HOW YOU WILL USE ALL YOUR RESOURCES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FINANCIAL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HUMAN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PHYSICAL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TECHNOLOGICAL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AD783-6D11-4FC1-A2AA-D4F9945581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8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0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ext Layout Op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CBFE-4B9D-9D4F-BDAD-B4F4B317EF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Google Shape;12;p2"/>
          <p:cNvSpPr txBox="1">
            <a:spLocks noGrp="1"/>
          </p:cNvSpPr>
          <p:nvPr>
            <p:ph type="body" idx="1"/>
          </p:nvPr>
        </p:nvSpPr>
        <p:spPr>
          <a:xfrm>
            <a:off x="1527883" y="1521491"/>
            <a:ext cx="9136797" cy="482099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Clr>
                <a:srgbClr val="73767C"/>
              </a:buClr>
              <a:buSzPct val="100000"/>
              <a:buChar char="●"/>
              <a:defRPr sz="1800">
                <a:solidFill>
                  <a:srgbClr val="73767C"/>
                </a:solidFill>
                <a:latin typeface="Calibri"/>
                <a:cs typeface="Calibri"/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10;p2"/>
          <p:cNvSpPr txBox="1">
            <a:spLocks noGrp="1"/>
          </p:cNvSpPr>
          <p:nvPr>
            <p:ph type="ctrTitle"/>
          </p:nvPr>
        </p:nvSpPr>
        <p:spPr>
          <a:xfrm>
            <a:off x="1527884" y="465961"/>
            <a:ext cx="9136796" cy="676092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06E"/>
              </a:buClr>
              <a:buSzPts val="2600"/>
              <a:buFont typeface="Hind SemiBold"/>
              <a:buNone/>
              <a:defRPr sz="3600" b="1">
                <a:solidFill>
                  <a:srgbClr val="D8015C"/>
                </a:solidFill>
                <a:latin typeface="Garamond"/>
                <a:ea typeface="Hind SemiBold"/>
                <a:cs typeface="Garamond"/>
                <a:sym typeface="Hi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43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4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5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23" r:id="rId6"/>
    <p:sldLayoutId id="2147483718" r:id="rId7"/>
    <p:sldLayoutId id="2147483719" r:id="rId8"/>
    <p:sldLayoutId id="2147483720" r:id="rId9"/>
    <p:sldLayoutId id="2147483722" r:id="rId10"/>
    <p:sldLayoutId id="2147483721" r:id="rId11"/>
    <p:sldLayoutId id="214748372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8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CD68BE4-71DE-6545-B13E-44FD0C2DE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192" y="744910"/>
            <a:ext cx="5797883" cy="2531692"/>
          </a:xfrm>
        </p:spPr>
        <p:txBody>
          <a:bodyPr anchor="b">
            <a:normAutofit/>
          </a:bodyPr>
          <a:lstStyle/>
          <a:p>
            <a:r>
              <a:rPr lang="en-US" sz="4000" dirty="0"/>
              <a:t>GENEROSITY &amp; THE BUDGET – </a:t>
            </a:r>
            <a:br>
              <a:rPr lang="en-US" sz="4000" dirty="0"/>
            </a:br>
            <a:r>
              <a:rPr lang="en-US" sz="4000" dirty="0">
                <a:latin typeface="Chalkboard SE" panose="03050602040202020205" pitchFamily="66" charset="77"/>
              </a:rPr>
              <a:t>Tips &amp; Techniques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4BAD18D-3918-C444-B13C-7CCA33E4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324" y="4074784"/>
            <a:ext cx="5797882" cy="2054306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MARCH 26, 2022</a:t>
            </a:r>
          </a:p>
          <a:p>
            <a:r>
              <a:rPr lang="en-US" sz="2200" i="1" dirty="0"/>
              <a:t>Generosity Watch Party</a:t>
            </a:r>
          </a:p>
          <a:p>
            <a:r>
              <a:rPr lang="en-US" sz="2200" b="1" i="1" dirty="0"/>
              <a:t>Jon Johnson, RMS Finance Manager</a:t>
            </a:r>
          </a:p>
        </p:txBody>
      </p:sp>
      <p:pic>
        <p:nvPicPr>
          <p:cNvPr id="12" name="Picture 1" descr="Different sizes of piggybanks in pastel colours">
            <a:extLst>
              <a:ext uri="{FF2B5EF4-FFF2-40B4-BE49-F238E27FC236}">
                <a16:creationId xmlns:a16="http://schemas.microsoft.com/office/drawing/2014/main" id="{2DB30F54-475E-DFE4-3072-527BAA4C9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9" r="-1" b="-1"/>
          <a:stretch/>
        </p:blipFill>
        <p:spPr>
          <a:xfrm>
            <a:off x="609600" y="2046753"/>
            <a:ext cx="4781280" cy="2690155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9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8097" y="685166"/>
            <a:ext cx="6780158" cy="468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the Ultimate Goal?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18097" y="1417678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223083" y="1822818"/>
            <a:ext cx="8641007" cy="4600841"/>
          </a:xfrm>
        </p:spPr>
        <p:txBody>
          <a:bodyPr>
            <a:normAutofit fontScale="92500" lnSpcReduction="10000"/>
          </a:bodyPr>
          <a:lstStyle/>
          <a:p>
            <a:pPr marL="58737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PREPARE A BUDGET THAT:</a:t>
            </a:r>
          </a:p>
          <a:p>
            <a:pPr marL="1828800" lvl="4" indent="0" algn="ctr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6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Reflects the </a:t>
            </a:r>
            <a:r>
              <a:rPr lang="en-US" sz="26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priorities</a:t>
            </a:r>
            <a:r>
              <a:rPr lang="en-US" sz="2600" b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long-term interests </a:t>
            </a:r>
            <a:r>
              <a:rPr lang="en-US" sz="26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congregation</a:t>
            </a:r>
          </a:p>
          <a:p>
            <a:pPr>
              <a:spcBef>
                <a:spcPts val="0"/>
              </a:spcBef>
            </a:pPr>
            <a:endParaRPr lang="en-US" sz="2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6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Offers assurance that </a:t>
            </a:r>
            <a:r>
              <a:rPr lang="en-US" sz="26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funds</a:t>
            </a:r>
            <a:r>
              <a:rPr lang="en-US" sz="26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being </a:t>
            </a:r>
            <a:r>
              <a:rPr lang="en-US" sz="26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to achieve those priorities </a:t>
            </a:r>
          </a:p>
          <a:p>
            <a:pPr lvl="4">
              <a:spcBef>
                <a:spcPts val="0"/>
              </a:spcBef>
            </a:pPr>
            <a:endParaRPr lang="en-US" sz="2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6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Insures </a:t>
            </a:r>
            <a:r>
              <a:rPr lang="en-US" sz="2600" b="1" dirty="0">
                <a:solidFill>
                  <a:srgbClr val="D801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objectivity and transparency </a:t>
            </a:r>
            <a:r>
              <a:rPr lang="en-US" sz="26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decision-making</a:t>
            </a:r>
          </a:p>
          <a:p>
            <a:pPr lvl="4">
              <a:spcBef>
                <a:spcPts val="0"/>
              </a:spcBef>
            </a:pPr>
            <a:endParaRPr lang="en-US" sz="2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None/>
            </a:pPr>
            <a:endParaRPr lang="en-US" sz="2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8B149C-C66D-A54B-8787-87E188FC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7271">
            <a:off x="8756886" y="721741"/>
            <a:ext cx="2959010" cy="15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 rot="1142842">
            <a:off x="1608998" y="1714914"/>
            <a:ext cx="6642282" cy="101854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So</a:t>
            </a:r>
            <a:r>
              <a:rPr lang="mr-IN" sz="8000" dirty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.. </a:t>
            </a:r>
            <a:br>
              <a:rPr lang="en-US" sz="49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000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23675" y="6356350"/>
            <a:ext cx="56832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F2739-66B2-E349-8677-D3D6D83C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460" y="2333313"/>
            <a:ext cx="5981492" cy="34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40178" y="1426253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type="body" idx="1"/>
          </p:nvPr>
        </p:nvSpPr>
        <p:spPr>
          <a:xfrm>
            <a:off x="1519794" y="1800303"/>
            <a:ext cx="8657179" cy="4212317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rgbClr val="C3015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Environment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Changing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Demographics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Changing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Congregational Demands/Needs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“</a:t>
            </a:r>
            <a:r>
              <a:rPr lang="en-US" sz="2400" b="1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Waiting Around the Corner</a:t>
            </a: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  <a:p>
            <a:pPr marL="1060450" lvl="2" indent="0">
              <a:spcBef>
                <a:spcPts val="0"/>
              </a:spcBef>
              <a:buNone/>
            </a:pPr>
            <a:endParaRPr lang="en-US" sz="1700" b="1" dirty="0">
              <a:solidFill>
                <a:srgbClr val="C3015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>
                <a:solidFill>
                  <a:srgbClr val="C3015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Congregation Environment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 of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Trust and Transparency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 of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Commitment and Support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 of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Cohesiveness or Divisiveness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the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“Pulse” of the Members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7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dirty="0">
                <a:solidFill>
                  <a:srgbClr val="C3015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Environment</a:t>
            </a: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 of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Stability or Uncertainty</a:t>
            </a: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“Health” </a:t>
            </a: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Congregation</a:t>
            </a: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8789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Financial </a:t>
            </a:r>
            <a:r>
              <a:rPr lang="en-US" sz="2400" b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Needs “Lie Ahead”</a:t>
            </a:r>
          </a:p>
          <a:p>
            <a:pPr marL="1371600" lvl="2" indent="-457200">
              <a:spcBef>
                <a:spcPts val="0"/>
              </a:spcBef>
            </a:pP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800" dirty="0">
              <a:solidFill>
                <a:srgbClr val="87898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C8BFF6-089A-8F44-8731-07026521A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178" y="613317"/>
            <a:ext cx="9136796" cy="67609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SCAN THE ENVIRONMENT</a:t>
            </a:r>
          </a:p>
        </p:txBody>
      </p:sp>
      <p:pic>
        <p:nvPicPr>
          <p:cNvPr id="1028" name="Picture 4" descr="Binoculars Cartoon Images – Browse 15,687 Stock Photos, Vectors, and Video  | Adobe Stock">
            <a:extLst>
              <a:ext uri="{FF2B5EF4-FFF2-40B4-BE49-F238E27FC236}">
                <a16:creationId xmlns:a16="http://schemas.microsoft.com/office/drawing/2014/main" id="{34433668-1F40-A74A-8A57-43D5EEC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150">
            <a:off x="8895428" y="1205398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85932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8799" y="1663283"/>
            <a:ext cx="9860697" cy="292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34271"/>
                </a:solidFill>
              </a:rPr>
              <a:t>“</a:t>
            </a:r>
            <a:r>
              <a:rPr lang="en-US" sz="3600" b="1" i="1" dirty="0">
                <a:solidFill>
                  <a:srgbClr val="234271"/>
                </a:solidFill>
              </a:rPr>
              <a:t>How much does the congregation have available for ministry spending?” </a:t>
            </a:r>
          </a:p>
          <a:p>
            <a:pPr marL="0" indent="0" algn="ctr">
              <a:buNone/>
            </a:pPr>
            <a:r>
              <a:rPr lang="en-US" sz="2600" b="1" i="1" dirty="0">
                <a:solidFill>
                  <a:srgbClr val="7030A0"/>
                </a:solidFill>
              </a:rPr>
              <a:t>First question – “How much do we have?” </a:t>
            </a:r>
          </a:p>
          <a:p>
            <a:pPr marL="0" indent="0" algn="ctr">
              <a:buNone/>
            </a:pPr>
            <a:r>
              <a:rPr lang="en-US" sz="2600" b="1" i="1" dirty="0">
                <a:solidFill>
                  <a:srgbClr val="7030A0"/>
                </a:solidFill>
              </a:rPr>
              <a:t>rather than </a:t>
            </a:r>
          </a:p>
          <a:p>
            <a:pPr marL="0" indent="0" algn="ctr">
              <a:buNone/>
            </a:pPr>
            <a:r>
              <a:rPr lang="en-US" sz="2600" b="1" i="1" dirty="0">
                <a:solidFill>
                  <a:srgbClr val="7030A0"/>
                </a:solidFill>
              </a:rPr>
              <a:t>“How much do we need?”</a:t>
            </a:r>
          </a:p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86259" y="636451"/>
            <a:ext cx="9136796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SPEND WITHIN YOUR MEANS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4781">
            <a:off x="5077028" y="4668414"/>
            <a:ext cx="1878813" cy="18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63766" y="1804482"/>
            <a:ext cx="9313918" cy="4820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200" b="1" i="1" dirty="0">
                <a:solidFill>
                  <a:srgbClr val="43862B"/>
                </a:solidFill>
              </a:rPr>
              <a:t>How much do you have in the bank?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200" b="1" i="1" dirty="0">
                <a:solidFill>
                  <a:srgbClr val="43862B"/>
                </a:solidFill>
              </a:rPr>
              <a:t>How much is needed to </a:t>
            </a:r>
            <a:r>
              <a:rPr lang="en-US" sz="3200" b="1" i="1" dirty="0">
                <a:solidFill>
                  <a:srgbClr val="D8026D"/>
                </a:solidFill>
              </a:rPr>
              <a:t>“preserve the reserves”</a:t>
            </a:r>
            <a:r>
              <a:rPr lang="en-US" sz="3200" b="1" i="1" dirty="0">
                <a:solidFill>
                  <a:srgbClr val="43862B"/>
                </a:solidFill>
              </a:rPr>
              <a:t>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200" b="1" i="1" dirty="0">
                <a:solidFill>
                  <a:srgbClr val="43862B"/>
                </a:solidFill>
              </a:rPr>
              <a:t>Is the current financial situation clearly understood?</a:t>
            </a:r>
            <a:endParaRPr lang="en-US" sz="3200" i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493104" y="997734"/>
            <a:ext cx="9136796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 </a:t>
            </a:r>
            <a:r>
              <a:rPr lang="en-US" sz="4000" b="1" dirty="0">
                <a:solidFill>
                  <a:srgbClr val="D8026D"/>
                </a:solidFill>
                <a:latin typeface="Arial Rounded MT Bold" panose="020F0704030504030204" pitchFamily="34" charset="77"/>
                <a:cs typeface="Aldhabi" panose="020F0502020204030204" pitchFamily="34" charset="0"/>
              </a:rPr>
              <a:t>IS Y</a:t>
            </a:r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OUR STARTING POINT?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4781">
            <a:off x="9914412" y="1593539"/>
            <a:ext cx="1878813" cy="18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635116"/>
            <a:ext cx="9791700" cy="4820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000" b="1" i="1" dirty="0">
                <a:solidFill>
                  <a:srgbClr val="43862B"/>
                </a:solidFill>
              </a:rPr>
              <a:t>From commitments or pledges?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000" b="1" i="1" dirty="0">
                <a:solidFill>
                  <a:srgbClr val="43862B"/>
                </a:solidFill>
              </a:rPr>
              <a:t>From uncommitted giving or “loose” offering?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000" b="1" i="1" dirty="0">
                <a:solidFill>
                  <a:srgbClr val="43862B"/>
                </a:solidFill>
              </a:rPr>
              <a:t>From ONE-TIME gifts or donations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3000" b="1" i="1" dirty="0">
                <a:solidFill>
                  <a:srgbClr val="43862B"/>
                </a:solidFill>
              </a:rPr>
              <a:t>From other sources (i.e. facility usage, events, interest, grants, etc.) 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74560" y="959024"/>
            <a:ext cx="9791699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HOW MUCH DO YOU EXPECT TO RECEIVE?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1D79E-B595-5D4A-B5BA-AFBDB7C5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9778">
            <a:off x="9464998" y="1823885"/>
            <a:ext cx="1957367" cy="19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59020" y="1535359"/>
            <a:ext cx="10597057" cy="5174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Mortgage or Rent Payments? 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I CAN’T PAY THE RENT – BUT YOU MUST PAY THE RENT!!!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Leases or Contractual Agreements? 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BUT YOU PROMISED – IN WRITING!!!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Licenses or Governmental Fees? 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RENDER UNTO CAESAR…</a:t>
            </a: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Utilities? 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WHERE IS THE LIGHT SHINING IN THE DARKNESS???</a:t>
            </a: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Clr>
                <a:srgbClr val="3FB01F"/>
              </a:buClr>
              <a:buSzPct val="93000"/>
              <a:buNone/>
            </a:pPr>
            <a:endParaRPr lang="en-US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789150" y="778361"/>
            <a:ext cx="9136796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 ARE YOU COMMITTED TO SPEND?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00066-1C34-C34F-A89F-A4585C04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6871">
            <a:off x="9203734" y="3200701"/>
            <a:ext cx="2450311" cy="25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94943" y="1671656"/>
            <a:ext cx="10597057" cy="48209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i="1" u="sng" dirty="0">
                <a:solidFill>
                  <a:srgbClr val="43862B"/>
                </a:solidFill>
              </a:rPr>
              <a:t>By: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Tithe </a:t>
            </a:r>
            <a:r>
              <a:rPr lang="en-US" sz="2600" b="1" i="1" dirty="0">
                <a:solidFill>
                  <a:srgbClr val="43862B"/>
                </a:solidFill>
              </a:rPr>
              <a:t>(% of receipts)</a:t>
            </a:r>
            <a:r>
              <a:rPr lang="en-US" sz="2600" b="1" dirty="0">
                <a:solidFill>
                  <a:srgbClr val="43862B"/>
                </a:solidFill>
              </a:rPr>
              <a:t>?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Fixed $$$?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One-time Gifts?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i="1" u="sng" dirty="0">
                <a:solidFill>
                  <a:srgbClr val="43862B"/>
                </a:solidFill>
              </a:rPr>
              <a:t>To: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Mission Support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Community Agencies</a:t>
            </a:r>
          </a:p>
          <a:p>
            <a:pPr marL="1714500" lvl="3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600" b="1" dirty="0">
                <a:solidFill>
                  <a:srgbClr val="43862B"/>
                </a:solidFill>
              </a:rPr>
              <a:t>World-wide Agencies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Clr>
                <a:srgbClr val="3FB01F"/>
              </a:buClr>
              <a:buSzPct val="93000"/>
              <a:buNone/>
            </a:pPr>
            <a:endParaRPr lang="en-US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710324" y="711986"/>
            <a:ext cx="9136796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 WILL YOU</a:t>
            </a:r>
            <a:b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</a:br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 “GIVE UNTO OTHERS”?</a:t>
            </a:r>
          </a:p>
        </p:txBody>
      </p:sp>
      <p:pic>
        <p:nvPicPr>
          <p:cNvPr id="2050" name="Picture 2" descr="What Luke 6:38 Really Means By &quot;Give and It Will Be Given To You&quot;">
            <a:extLst>
              <a:ext uri="{FF2B5EF4-FFF2-40B4-BE49-F238E27FC236}">
                <a16:creationId xmlns:a16="http://schemas.microsoft.com/office/drawing/2014/main" id="{68EBC19B-5169-0A4A-B4F1-34029FFA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03" y="2580745"/>
            <a:ext cx="3833617" cy="30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0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94943" y="1352716"/>
            <a:ext cx="10597057" cy="536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Current salaries/wages for staff?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Call agreements and staff contracts?</a:t>
            </a:r>
            <a:endParaRPr lang="en-US" sz="22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Anticipated costs for staff benefits?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Increases in Pension contribution, Health Insurance premiums</a:t>
            </a: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Allowances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Cell phone, Mileage, Social Security offset</a:t>
            </a: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789150" y="676624"/>
            <a:ext cx="9451663" cy="67609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 ARE YOUR “PEOPLE COSTS”?</a:t>
            </a:r>
            <a:endParaRPr lang="en-US" sz="4000" b="1" dirty="0">
              <a:latin typeface="Arial Rounded MT Bold" panose="020F0704030504030204" pitchFamily="34" charset="77"/>
              <a:cs typeface="Aldhab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F0D01-FDF5-FA44-8B94-E74D7B9DC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4" y="4996299"/>
            <a:ext cx="4650828" cy="15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94489" y="2009220"/>
            <a:ext cx="9893097" cy="500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What resources do staff and ministry leaders need to support each existing ministry?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Technology, Supplies, Contracted Services, Subscriptions, Materials, Travel, Food Supplies, etc.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1600" b="1" dirty="0">
              <a:solidFill>
                <a:srgbClr val="43862B"/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What salary/wage increases would you like to offer?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Factor in impact to staff benefits</a:t>
            </a: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What resources are needed for NEW ministries?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27505" y="913170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WHAT’S NEEDED FOR YOUR DISCRETIONARY MINISTRY COSTS?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C6DD2-DBC9-594B-915C-622CCA21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8287">
            <a:off x="256584" y="3267137"/>
            <a:ext cx="2428607" cy="19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346" y="426028"/>
            <a:ext cx="10767360" cy="2566172"/>
          </a:xfrm>
        </p:spPr>
        <p:txBody>
          <a:bodyPr/>
          <a:lstStyle/>
          <a:p>
            <a:r>
              <a:rPr lang="en-US" sz="7200" dirty="0">
                <a:latin typeface="Helvetica" panose="020B0604020202020204" pitchFamily="34" charset="0"/>
                <a:cs typeface="Helvetica" panose="020B0604020202020204" pitchFamily="34" charset="0"/>
              </a:rPr>
              <a:t>What is the budget…</a:t>
            </a:r>
            <a:br>
              <a:rPr lang="en-US" sz="7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why is it important to us</a:t>
            </a:r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5C4C7-6CCE-D246-ADE9-60F1439A8AC8}"/>
              </a:ext>
            </a:extLst>
          </p:cNvPr>
          <p:cNvSpPr txBox="1"/>
          <p:nvPr/>
        </p:nvSpPr>
        <p:spPr>
          <a:xfrm>
            <a:off x="7587049" y="3361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0F1FF-DBD4-B240-A9D9-34F3B63F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58" y="3216419"/>
            <a:ext cx="7082221" cy="28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1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460703" y="2024154"/>
            <a:ext cx="9893097" cy="500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Building Improvements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1100" b="1" dirty="0">
              <a:solidFill>
                <a:srgbClr val="43862B"/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Major Maintenance &amp; Repairs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1100" b="1" dirty="0">
              <a:solidFill>
                <a:srgbClr val="43862B"/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Equipment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Technology needs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Audio/visual needs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Musical instruments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Appliances and Equipment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1600" b="1" dirty="0">
              <a:solidFill>
                <a:srgbClr val="43862B"/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57114" y="1251216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WHAT ARE YOUR </a:t>
            </a:r>
            <a:r>
              <a:rPr lang="en-US" sz="4000" b="1" i="1" dirty="0">
                <a:solidFill>
                  <a:srgbClr val="43862B"/>
                </a:solidFill>
                <a:latin typeface="Arial Rounded MT Bold" panose="020F0704030504030204" pitchFamily="34" charset="77"/>
                <a:cs typeface="Aldhabi" panose="020F0502020204030204" pitchFamily="34" charset="0"/>
              </a:rPr>
              <a:t>“ONE-TIME”</a:t>
            </a:r>
            <a:r>
              <a:rPr lang="en-US" sz="4000" b="1" i="1" dirty="0">
                <a:solidFill>
                  <a:srgbClr val="1F497D"/>
                </a:solidFill>
                <a:latin typeface="Arial Rounded MT Bold" panose="020F0704030504030204" pitchFamily="34" charset="77"/>
                <a:cs typeface="Aldhabi" panose="020F0502020204030204" pitchFamily="34" charset="0"/>
              </a:rPr>
              <a:t> </a:t>
            </a:r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NEEDS?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9FC6DA-4FD9-498F-87F5-F7D64566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46" y="2024154"/>
            <a:ext cx="3028507" cy="30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2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535278"/>
            <a:ext cx="10042634" cy="500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Do your revenues outpace your projected costs?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So what more can you do???</a:t>
            </a:r>
            <a:endParaRPr lang="en-US" sz="22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Do your needs overwhelm your anticipated revenues?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So what are your options????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How does faith enter into this equation?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Abundance vs. scarcity mindset?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460703" y="708293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SO… WHAT CAN YOU AFFORD?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DB785-49AC-5F4E-BB75-BEC5732D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0525">
            <a:off x="8883555" y="4315655"/>
            <a:ext cx="3154255" cy="15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1717841"/>
            <a:ext cx="10820400" cy="5003634"/>
          </a:xfrm>
        </p:spPr>
        <p:txBody>
          <a:bodyPr>
            <a:normAutofit/>
          </a:bodyPr>
          <a:lstStyle/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General Funds </a:t>
            </a:r>
            <a:r>
              <a:rPr lang="en-US" b="1" i="1" dirty="0">
                <a:solidFill>
                  <a:srgbClr val="43862B"/>
                </a:solidFill>
              </a:rPr>
              <a:t>(Budgeted)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General Operating Fund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Building Fund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1600" b="1" dirty="0">
              <a:solidFill>
                <a:srgbClr val="43862B"/>
              </a:solidFill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Restricted/Designated Funds </a:t>
            </a:r>
            <a:r>
              <a:rPr lang="en-US" b="1" i="1" dirty="0">
                <a:solidFill>
                  <a:srgbClr val="43862B"/>
                </a:solidFill>
              </a:rPr>
              <a:t>(Not Budgeted)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Memorial Fund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Sabbatical Fund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Youth Fund</a:t>
            </a:r>
          </a:p>
          <a:p>
            <a:pPr marL="1714500" lvl="3" indent="-342900">
              <a:lnSpc>
                <a:spcPct val="120000"/>
              </a:lnSpc>
              <a:spcBef>
                <a:spcPts val="0"/>
              </a:spcBef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Organ Fund</a:t>
            </a:r>
            <a:endParaRPr lang="en-US" sz="2800" b="1" dirty="0">
              <a:solidFill>
                <a:srgbClr val="43862B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r>
              <a:rPr lang="en-US" sz="2800" b="1" dirty="0">
                <a:solidFill>
                  <a:srgbClr val="43862B"/>
                </a:solidFill>
              </a:rPr>
              <a:t>Endowment Funds </a:t>
            </a:r>
            <a:r>
              <a:rPr lang="en-US" b="1" i="1" dirty="0">
                <a:solidFill>
                  <a:srgbClr val="43862B"/>
                </a:solidFill>
              </a:rPr>
              <a:t>(Not Budgeted)</a:t>
            </a: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460703" y="702951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FUN WITH </a:t>
            </a:r>
            <a:r>
              <a:rPr lang="en-US" sz="4000" b="1" i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“FUNDS”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EAAF36-C31D-444F-BD87-4FC1EC37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74">
            <a:off x="9118526" y="1204698"/>
            <a:ext cx="2447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8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25402" y="1872342"/>
            <a:ext cx="9732580" cy="500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0650" indent="0" algn="just">
              <a:buNone/>
            </a:pP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We have a vision that is amazing and exciting. We are inviting you to invest yourself through the resources that God has given you — your energy, your prayers, and your money— in this work to which God has called us.” </a:t>
            </a:r>
          </a:p>
          <a:p>
            <a:pPr lvl="1" algn="r"/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     HENRI NOUWEN – “A SPIRITUALITY OF FUNDRAISING”</a:t>
            </a:r>
          </a:p>
          <a:p>
            <a:pPr marL="1257300" lvl="2" indent="-342900" algn="just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i="1" dirty="0">
              <a:solidFill>
                <a:srgbClr val="43862B"/>
              </a:solidFill>
              <a:latin typeface="Arial Rounded MT Bold" panose="020F0704030504030204" pitchFamily="34" charset="77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45144" y="965125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EXCITEMENT FOR THE MISSION</a:t>
            </a:r>
          </a:p>
        </p:txBody>
      </p:sp>
    </p:spTree>
    <p:extLst>
      <p:ext uri="{BB962C8B-B14F-4D97-AF65-F5344CB8AC3E}">
        <p14:creationId xmlns:p14="http://schemas.microsoft.com/office/powerpoint/2010/main" val="2318596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78372" y="1535278"/>
            <a:ext cx="11571889" cy="50036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 indent="-457200">
              <a:spcBef>
                <a:spcPts val="0"/>
              </a:spcBef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PROCLAIM the WORD through WORSHIP, PRAISE, PRAYER and SACRAMENT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PROMOTE SPIRITUAL GROWTH and LIFE-LONG CHRISTIAN LEARNING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CREATE a NURTURING PLACE FOR YOUTH and THEIR FAMILIES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REACH OUT to the COMMUNITY and the MARGINALIZED as we </a:t>
            </a:r>
            <a:r>
              <a:rPr lang="en-US" sz="2800" b="1" i="1" dirty="0">
                <a:solidFill>
                  <a:srgbClr val="7030A0"/>
                </a:solidFill>
              </a:rPr>
              <a:t>“</a:t>
            </a:r>
            <a:r>
              <a:rPr lang="en-US" sz="2800" b="1" i="1" dirty="0">
                <a:solidFill>
                  <a:srgbClr val="C00000"/>
                </a:solidFill>
              </a:rPr>
              <a:t>REMEMBER AND LOVE THE POOR”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CREATE an OPEN, DIVERSE and INCLUSIVE COMMUNITY WHERE </a:t>
            </a:r>
            <a:r>
              <a:rPr lang="en-US" sz="2800" b="1" i="1" dirty="0">
                <a:solidFill>
                  <a:srgbClr val="C00000"/>
                </a:solidFill>
              </a:rPr>
              <a:t>“ALL ARE WELCOME”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endParaRPr lang="en-US" sz="2800" b="1" dirty="0">
              <a:solidFill>
                <a:srgbClr val="7030A0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460703" y="827517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OUR MISSIONS</a:t>
            </a:r>
            <a:b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</a:br>
            <a:r>
              <a:rPr lang="en-US" sz="2600" b="1" i="1" dirty="0">
                <a:solidFill>
                  <a:srgbClr val="7030A0"/>
                </a:solidFill>
                <a:latin typeface="Arial Rounded MT Bold" panose="020F0704030504030204" pitchFamily="34" charset="77"/>
                <a:cs typeface="Aldhabi" panose="020F0502020204030204" pitchFamily="34" charset="0"/>
              </a:rPr>
              <a:t>As the People of God, Evergreen Lutheran Church Fulfills What God has Called Us To Do When We…</a:t>
            </a:r>
          </a:p>
        </p:txBody>
      </p:sp>
    </p:spTree>
    <p:extLst>
      <p:ext uri="{BB962C8B-B14F-4D97-AF65-F5344CB8AC3E}">
        <p14:creationId xmlns:p14="http://schemas.microsoft.com/office/powerpoint/2010/main" val="424305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10055" y="1717841"/>
            <a:ext cx="11571889" cy="50036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 indent="-457200">
              <a:spcBef>
                <a:spcPts val="0"/>
              </a:spcBef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INSPIRE HOSPITALITY and a SENSE OF BELONGING and SECURITY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OFFER SPIRITUAL CARE and COMFORT as WE WALK TOGETHER IN FAITH and FELLOWSHIP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MODEL a DEEPER UNDERSTANDING of GENEROSITY by FREELY OFFERING OUR TIME, TALENT and TREASURE</a:t>
            </a: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SHARE OUR ABUNDANT RESOURCE GENEROUSLY WITH OTHERS</a:t>
            </a:r>
            <a:endParaRPr lang="en-US" sz="2800" b="1" i="1" dirty="0">
              <a:solidFill>
                <a:srgbClr val="7030A0"/>
              </a:solidFill>
            </a:endParaRP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EMPOWER LEADERS of ALL AGES to SERVE, INSPIRE and FURTHER the WORK of the KINGDOM by USING THEIR SPIRITUAL GIFTS</a:t>
            </a:r>
            <a:endParaRPr lang="en-US" sz="2800" b="1" i="1" dirty="0">
              <a:solidFill>
                <a:srgbClr val="7030A0"/>
              </a:solidFill>
            </a:endParaRPr>
          </a:p>
          <a:p>
            <a:pPr lvl="2" indent="-457200">
              <a:buClr>
                <a:srgbClr val="3FB01F"/>
              </a:buClr>
              <a:buSzPct val="93000"/>
              <a:buFont typeface="Wingdings" pitchFamily="2" charset="2"/>
              <a:buChar char="v"/>
            </a:pPr>
            <a:endParaRPr lang="en-US" sz="2800" b="1" dirty="0">
              <a:solidFill>
                <a:srgbClr val="7030A0"/>
              </a:solidFill>
            </a:endParaRPr>
          </a:p>
          <a:p>
            <a:pPr marL="1257300" lvl="2" indent="-342900">
              <a:buClr>
                <a:srgbClr val="3FB01F"/>
              </a:buClr>
              <a:buSzPct val="93000"/>
              <a:buFont typeface="System Font Regular"/>
              <a:buChar char="$"/>
            </a:pPr>
            <a:endParaRPr lang="en-US" sz="2800" b="1" dirty="0">
              <a:solidFill>
                <a:srgbClr val="43862B"/>
              </a:solidFill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Clr>
                <a:srgbClr val="3FB01F"/>
              </a:buClr>
              <a:buSzPct val="93000"/>
              <a:buNone/>
            </a:pPr>
            <a:endParaRPr lang="en-US" sz="2200" b="1" dirty="0">
              <a:solidFill>
                <a:srgbClr val="43862B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460703" y="859186"/>
            <a:ext cx="9893097" cy="6760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  <a:t>OUR MISSIONS</a:t>
            </a:r>
            <a:br>
              <a:rPr lang="en-US" sz="4000" b="1" dirty="0">
                <a:latin typeface="Arial Rounded MT Bold" panose="020F0704030504030204" pitchFamily="34" charset="77"/>
                <a:cs typeface="Aldhabi" panose="020F0502020204030204" pitchFamily="34" charset="0"/>
              </a:rPr>
            </a:br>
            <a:r>
              <a:rPr lang="en-US" sz="2600" b="1" i="1" dirty="0">
                <a:solidFill>
                  <a:srgbClr val="7030A0"/>
                </a:solidFill>
                <a:latin typeface="Arial Rounded MT Bold" panose="020F0704030504030204" pitchFamily="34" charset="77"/>
                <a:cs typeface="Aldhabi" panose="020F0502020204030204" pitchFamily="34" charset="0"/>
              </a:rPr>
              <a:t>As the People of God, Evergreen Lutheran Church Fulfills What God has Called Us To Do When We…</a:t>
            </a:r>
          </a:p>
        </p:txBody>
      </p:sp>
    </p:spTree>
    <p:extLst>
      <p:ext uri="{BB962C8B-B14F-4D97-AF65-F5344CB8AC3E}">
        <p14:creationId xmlns:p14="http://schemas.microsoft.com/office/powerpoint/2010/main" val="239832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653923-BF28-0247-A238-7F82D5B2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814" y="528033"/>
            <a:ext cx="6642282" cy="1018545"/>
          </a:xfrm>
        </p:spPr>
        <p:txBody>
          <a:bodyPr/>
          <a:lstStyle/>
          <a:p>
            <a:r>
              <a:rPr lang="en-US" sz="4400" dirty="0">
                <a:solidFill>
                  <a:srgbClr val="C20E6C"/>
                </a:solidFill>
              </a:rPr>
              <a:t>What is the budget?...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type="subTitle" idx="1"/>
          </p:nvPr>
        </p:nvSpPr>
        <p:spPr>
          <a:xfrm>
            <a:off x="1067562" y="1804417"/>
            <a:ext cx="9098280" cy="4676083"/>
          </a:xfrm>
        </p:spPr>
        <p:txBody>
          <a:bodyPr>
            <a:normAutofit fontScale="92500" lnSpcReduction="20000"/>
          </a:bodyPr>
          <a:lstStyle/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my church can’t wait to do each year!!!!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fun process that everyone looks forward to!!!!!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best part of my role as a leader in the church!!!!!!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mr-IN" sz="5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……</a:t>
            </a:r>
            <a:endParaRPr lang="en-US" sz="5400" b="1" i="1" dirty="0">
              <a:solidFill>
                <a:srgbClr val="C20E6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15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35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23675" y="6356350"/>
            <a:ext cx="56832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5A4E6-1A32-7349-BA62-1BD20839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1757">
            <a:off x="9403953" y="357638"/>
            <a:ext cx="2268804" cy="16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653923-BF28-0247-A238-7F82D5B2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859" y="412427"/>
            <a:ext cx="6642282" cy="1018545"/>
          </a:xfrm>
        </p:spPr>
        <p:txBody>
          <a:bodyPr/>
          <a:lstStyle/>
          <a:p>
            <a:r>
              <a:rPr lang="en-US" sz="4400" dirty="0">
                <a:solidFill>
                  <a:srgbClr val="C20E6C"/>
                </a:solidFill>
              </a:rPr>
              <a:t>What is the budget?...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type="subTitle" idx="1"/>
          </p:nvPr>
        </p:nvSpPr>
        <p:spPr>
          <a:xfrm>
            <a:off x="1406271" y="1613212"/>
            <a:ext cx="9379458" cy="4018966"/>
          </a:xfrm>
        </p:spPr>
        <p:txBody>
          <a:bodyPr>
            <a:normAutofit fontScale="92500"/>
          </a:bodyPr>
          <a:lstStyle/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ACCOUNTING EXERCISE </a:t>
            </a:r>
            <a:r>
              <a:rPr lang="en-US" sz="3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satisfy the needs of the treasurer/finance manager?</a:t>
            </a:r>
          </a:p>
          <a:p>
            <a:pPr lvl="1" algn="just">
              <a:spcBef>
                <a:spcPts val="0"/>
              </a:spcBef>
            </a:pPr>
            <a:endParaRPr lang="en-US" sz="18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30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NECESSARY EVIL </a:t>
            </a:r>
            <a:r>
              <a:rPr lang="en-US" sz="30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meet the requirements of the constitution &amp; bylaws?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36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WASTE of TIME (and paper) </a:t>
            </a:r>
            <a:r>
              <a:rPr lang="en-US" sz="36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since once adopted, no one pays any attention to it?</a:t>
            </a:r>
          </a:p>
          <a:p>
            <a:pPr marL="457200" lvl="1" indent="0" algn="l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36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1500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3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35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23675" y="6356350"/>
            <a:ext cx="56832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F3B83-E748-7D46-BEFC-E52AC196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30" y="5252213"/>
            <a:ext cx="1817369" cy="14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r="10662" b="5156"/>
          <a:stretch/>
        </p:blipFill>
        <p:spPr bwMode="auto">
          <a:xfrm>
            <a:off x="1437928" y="839799"/>
            <a:ext cx="5741348" cy="52891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4549" y="1894038"/>
            <a:ext cx="34619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234271"/>
                </a:solidFill>
                <a:latin typeface="Century Gothic"/>
                <a:cs typeface="Century Gothic"/>
              </a:rPr>
              <a:t>“I’ll pause for a moment so you can let this information sink in.”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D2917-7582-3E4C-AC14-0CEEB21D7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23675" y="6356350"/>
            <a:ext cx="568325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8386" y="367863"/>
            <a:ext cx="9186042" cy="598848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86" y="683173"/>
            <a:ext cx="8071945" cy="53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15842" y="825825"/>
            <a:ext cx="4372472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a budget?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87346" y="144923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66518" y="2066904"/>
            <a:ext cx="95140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STATEMENT of PRIORITIES </a:t>
            </a:r>
            <a:r>
              <a:rPr lang="en-US" sz="28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that:</a:t>
            </a:r>
          </a:p>
          <a:p>
            <a:pPr lvl="1"/>
            <a:endParaRPr lang="en-US" sz="14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57300" lvl="2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COMMUNICATES</a:t>
            </a:r>
            <a:r>
              <a:rPr lang="en-US" sz="2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the congregation what ministries are being supported and how their contributions are being spent</a:t>
            </a:r>
          </a:p>
          <a:p>
            <a:pPr marL="1200150" lvl="2" indent="-285750" algn="just">
              <a:buClr>
                <a:schemeClr val="tx2"/>
              </a:buClr>
              <a:buFont typeface="Arial" charset="0"/>
              <a:buChar char="•"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57300" lvl="2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Links how the congregation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ALLOCATES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RESOURCES</a:t>
            </a:r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achieve its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MISSION &amp; VISION</a:t>
            </a:r>
          </a:p>
          <a:p>
            <a:pPr lvl="2" algn="just">
              <a:buClr>
                <a:schemeClr val="tx2"/>
              </a:buClr>
            </a:pPr>
            <a:endParaRPr lang="en-US" sz="2000" dirty="0">
              <a:solidFill>
                <a:srgbClr val="77933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57300" lvl="2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Translates</a:t>
            </a:r>
            <a:r>
              <a:rPr lang="en-US" sz="2400" dirty="0">
                <a:solidFill>
                  <a:srgbClr val="7793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 into ACTION 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24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2D9E6-5F0D-184F-AAC5-17EA9306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2203">
            <a:off x="8906112" y="388473"/>
            <a:ext cx="2271038" cy="19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449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32093" y="787029"/>
            <a:ext cx="4354716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a budget?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90263" y="1398339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113355" y="1841678"/>
            <a:ext cx="9836585" cy="4351856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critical </a:t>
            </a:r>
            <a:r>
              <a:rPr lang="en-US" sz="28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TOOL </a:t>
            </a:r>
            <a:r>
              <a:rPr lang="en-US" sz="28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that:</a:t>
            </a:r>
          </a:p>
          <a:p>
            <a:pPr lvl="1">
              <a:spcBef>
                <a:spcPts val="0"/>
              </a:spcBef>
              <a:buFont typeface="Wingdings" charset="2"/>
              <a:buChar char="v"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>
              <a:spcBef>
                <a:spcPts val="0"/>
              </a:spcBef>
            </a:pP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the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AUTHORITY 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conduct day-to-day operations</a:t>
            </a:r>
          </a:p>
          <a:p>
            <a:pPr lvl="2" algn="just">
              <a:spcBef>
                <a:spcPts val="0"/>
              </a:spcBef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Sets clear </a:t>
            </a:r>
            <a:r>
              <a:rPr lang="en-US" sz="2400" b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BOUNDARIES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related to spending and fiscal oversight</a:t>
            </a:r>
          </a:p>
          <a:p>
            <a:pPr lvl="2" algn="just">
              <a:spcBef>
                <a:spcPts val="0"/>
              </a:spcBef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ACCOUNTABILITY, TRUST and TRANSPARENCY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managing the congregation’s money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>
              <a:spcBef>
                <a:spcPts val="0"/>
              </a:spcBef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>
              <a:spcBef>
                <a:spcPts val="0"/>
              </a:spcBef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Offers a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MONITORING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device to ensure compliance with “the plan”</a:t>
            </a:r>
            <a:r>
              <a:rPr lang="en-US" sz="2400" dirty="0">
                <a:solidFill>
                  <a:srgbClr val="7793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rgbClr val="7793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56F51-9312-EC4C-A519-9CF24EA2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1215">
            <a:off x="9105229" y="303997"/>
            <a:ext cx="2055436" cy="19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7883" y="632407"/>
            <a:ext cx="4754212" cy="528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a budget?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7883" y="1386988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type="body" idx="1"/>
          </p:nvPr>
        </p:nvSpPr>
        <p:spPr>
          <a:xfrm>
            <a:off x="1277724" y="1786519"/>
            <a:ext cx="9136797" cy="4865740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8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PLANNING TOOL  </a:t>
            </a:r>
            <a:r>
              <a:rPr lang="en-US" sz="2800" dirty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that:</a:t>
            </a:r>
          </a:p>
          <a:p>
            <a:pPr lvl="1" algn="just">
              <a:spcBef>
                <a:spcPts val="0"/>
              </a:spcBef>
              <a:buFont typeface="Wingdings" charset="2"/>
              <a:buChar char="v"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Establishes a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SPENDING PLAN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the upcoming fiscal year</a:t>
            </a:r>
          </a:p>
          <a:p>
            <a:pPr marL="1060450" lvl="2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1600" dirty="0">
              <a:solidFill>
                <a:srgbClr val="0038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Identifies and articulates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MUCH IT COSTS </a:t>
            </a: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support the various ministries of the congregation</a:t>
            </a:r>
            <a:endParaRPr lang="en-US" sz="1700" dirty="0">
              <a:solidFill>
                <a:srgbClr val="0038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Helps leadership make the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USE of LIMITED RESOURCES</a:t>
            </a:r>
          </a:p>
          <a:p>
            <a:pPr lvl="2">
              <a:spcBef>
                <a:spcPts val="0"/>
              </a:spcBef>
              <a:buClr>
                <a:schemeClr val="tx2"/>
              </a:buClr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rgbClr val="0038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for long-term </a:t>
            </a:r>
            <a:r>
              <a:rPr lang="en-US" sz="2400" b="1" i="1" dirty="0">
                <a:solidFill>
                  <a:srgbClr val="C20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SUSTAINABILITY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sz="3200" dirty="0">
                <a:solidFill>
                  <a:srgbClr val="7793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endParaRPr lang="en-US" sz="35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DB25D-329E-C14D-B998-4567C97CB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2053">
            <a:off x="8916875" y="468390"/>
            <a:ext cx="2749458" cy="18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4629</TotalTime>
  <Words>1196</Words>
  <Application>Microsoft Office PowerPoint</Application>
  <PresentationFormat>Widescreen</PresentationFormat>
  <Paragraphs>299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Rounded MT Bold</vt:lpstr>
      <vt:lpstr>Avenir Next LT Pro</vt:lpstr>
      <vt:lpstr>AvenirNext LT Pro Medium</vt:lpstr>
      <vt:lpstr>Calibri</vt:lpstr>
      <vt:lpstr>Century Gothic</vt:lpstr>
      <vt:lpstr>Chalkboard SE</vt:lpstr>
      <vt:lpstr>Garamond</vt:lpstr>
      <vt:lpstr>Helvetica</vt:lpstr>
      <vt:lpstr>Hind SemiBold</vt:lpstr>
      <vt:lpstr>Posterama</vt:lpstr>
      <vt:lpstr>System Font Regular</vt:lpstr>
      <vt:lpstr>Wingdings</vt:lpstr>
      <vt:lpstr>ExploreVTI</vt:lpstr>
      <vt:lpstr>GENEROSITY &amp; THE BUDGET –  Tips &amp; Techniques</vt:lpstr>
      <vt:lpstr>What is the budget… and why is it important to us?</vt:lpstr>
      <vt:lpstr>What is the budget?...</vt:lpstr>
      <vt:lpstr>What is the budget?...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So…..  </vt:lpstr>
      <vt:lpstr>SCAN THE ENVIRONMENT</vt:lpstr>
      <vt:lpstr>SPEND WITHIN YOUR MEANS</vt:lpstr>
      <vt:lpstr>WHAT IS YOUR STARTING POINT?</vt:lpstr>
      <vt:lpstr>HOW MUCH DO YOU EXPECT TO RECEIVE?</vt:lpstr>
      <vt:lpstr>WHAT ARE YOU COMMITTED TO SPEND?</vt:lpstr>
      <vt:lpstr>WHAT WILL YOU  “GIVE UNTO OTHERS”?</vt:lpstr>
      <vt:lpstr>WHAT ARE YOUR “PEOPLE COSTS”?</vt:lpstr>
      <vt:lpstr>WHAT’S NEEDED FOR YOUR DISCRETIONARY MINISTRY COSTS?</vt:lpstr>
      <vt:lpstr>WHAT ARE YOUR “ONE-TIME” NEEDS?</vt:lpstr>
      <vt:lpstr>SO… WHAT CAN YOU AFFORD?</vt:lpstr>
      <vt:lpstr>FUN WITH “FUNDS”</vt:lpstr>
      <vt:lpstr>EXCITEMENT FOR THE MISSION</vt:lpstr>
      <vt:lpstr>OUR MISSIONS As the People of God, Evergreen Lutheran Church Fulfills What God has Called Us To Do When We…</vt:lpstr>
      <vt:lpstr>OUR MISSIONS As the People of God, Evergreen Lutheran Church Fulfills What God has Called Us To Do When We…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GENEROSITY &amp; THE BUDGET –  Tips &amp; Techniques</dc:title>
  <dc:creator>Jon Johnson</dc:creator>
  <cp:lastModifiedBy>Jon Johnson</cp:lastModifiedBy>
  <cp:revision>8</cp:revision>
  <cp:lastPrinted>2022-03-26T03:12:54Z</cp:lastPrinted>
  <dcterms:created xsi:type="dcterms:W3CDTF">2022-03-22T21:31:43Z</dcterms:created>
  <dcterms:modified xsi:type="dcterms:W3CDTF">2022-03-26T17:34:06Z</dcterms:modified>
</cp:coreProperties>
</file>