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6"/>
  </p:notesMasterIdLst>
  <p:sldIdLst>
    <p:sldId id="262" r:id="rId2"/>
    <p:sldId id="263" r:id="rId3"/>
    <p:sldId id="264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94859" autoAdjust="0"/>
  </p:normalViewPr>
  <p:slideViewPr>
    <p:cSldViewPr snapToGrid="0">
      <p:cViewPr varScale="1">
        <p:scale>
          <a:sx n="117" d="100"/>
          <a:sy n="117" d="100"/>
        </p:scale>
        <p:origin x="2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A5A3-7284-4F3B-9357-E14A3383FD6B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98C6-BC0E-4BC5-AF80-870E9FD8E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</a:t>
            </a:r>
            <a:r>
              <a:rPr lang="en-US" baseline="0"/>
              <a:t> your own dates and event details to the flag markers. Move the flags along the timeline to match your event dates. Copy and paste a flag to add more.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098C6-BC0E-4BC5-AF80-870E9FD8E2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4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EF9-69D0-4F8C-A336-59491FBEDC47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6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0608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39" name="Text Placeholder 137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3160484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0" name="Text Placeholder 137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6221861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1" name="Text Placeholder 137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70303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77" name="Text Placeholder 174"/>
          <p:cNvSpPr>
            <a:spLocks noGrp="1"/>
          </p:cNvSpPr>
          <p:nvPr>
            <p:ph type="body" sz="quarter" idx="29" hasCustomPrompt="1"/>
          </p:nvPr>
        </p:nvSpPr>
        <p:spPr>
          <a:xfrm>
            <a:off x="843794" y="3653736"/>
            <a:ext cx="1325880" cy="2290486"/>
          </a:xfrm>
          <a:blipFill>
            <a:blip r:embed="rId2"/>
            <a:srcRect/>
            <a:stretch>
              <a:fillRect t="-2" b="-87334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6" name="Text Placeholder 174"/>
          <p:cNvSpPr>
            <a:spLocks noGrp="1"/>
          </p:cNvSpPr>
          <p:nvPr>
            <p:ph type="body" sz="quarter" idx="28" hasCustomPrompt="1"/>
          </p:nvPr>
        </p:nvSpPr>
        <p:spPr>
          <a:xfrm>
            <a:off x="2794747" y="2973492"/>
            <a:ext cx="1325880" cy="2970730"/>
          </a:xfrm>
          <a:blipFill>
            <a:blip r:embed="rId3"/>
            <a:srcRect/>
            <a:stretch>
              <a:fillRect t="-4" b="-44435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7" hasCustomPrompt="1"/>
          </p:nvPr>
        </p:nvSpPr>
        <p:spPr>
          <a:xfrm>
            <a:off x="4621886" y="2281258"/>
            <a:ext cx="1325880" cy="3662964"/>
          </a:xfrm>
          <a:blipFill>
            <a:blip r:embed="rId4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8" name="Text Placeholder 174"/>
          <p:cNvSpPr>
            <a:spLocks noGrp="1"/>
          </p:cNvSpPr>
          <p:nvPr>
            <p:ph type="body" sz="quarter" idx="30" hasCustomPrompt="1"/>
          </p:nvPr>
        </p:nvSpPr>
        <p:spPr>
          <a:xfrm>
            <a:off x="6075756" y="3661974"/>
            <a:ext cx="1325880" cy="2282248"/>
          </a:xfrm>
          <a:blipFill>
            <a:blip r:embed="rId2"/>
            <a:srcRect/>
            <a:stretch>
              <a:fillRect t="-1" b="-8801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9" name="Text Placeholder 174"/>
          <p:cNvSpPr>
            <a:spLocks noGrp="1"/>
          </p:cNvSpPr>
          <p:nvPr>
            <p:ph type="body" sz="quarter" idx="31" hasCustomPrompt="1"/>
          </p:nvPr>
        </p:nvSpPr>
        <p:spPr>
          <a:xfrm>
            <a:off x="8036247" y="2969021"/>
            <a:ext cx="1325880" cy="2975201"/>
          </a:xfrm>
          <a:blipFill>
            <a:blip r:embed="rId3"/>
            <a:srcRect/>
            <a:stretch>
              <a:fillRect t="-4" b="-44219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80" name="Text Placeholder 174"/>
          <p:cNvSpPr>
            <a:spLocks noGrp="1"/>
          </p:cNvSpPr>
          <p:nvPr>
            <p:ph type="body" sz="quarter" idx="32" hasCustomPrompt="1"/>
          </p:nvPr>
        </p:nvSpPr>
        <p:spPr>
          <a:xfrm>
            <a:off x="10106277" y="2281258"/>
            <a:ext cx="1325880" cy="3662964"/>
          </a:xfrm>
          <a:blipFill>
            <a:blip r:embed="rId4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</p:spTree>
    <p:extLst>
      <p:ext uri="{BB962C8B-B14F-4D97-AF65-F5344CB8AC3E}">
        <p14:creationId xmlns:p14="http://schemas.microsoft.com/office/powerpoint/2010/main" val="29589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7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9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9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5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9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2/23/22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685F1-2B79-FA4F-9625-21187B9E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All of our congregations have a hi-STORY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7C9AC-0383-2D4F-B46C-0E340B67A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well do you know yours?</a:t>
            </a:r>
          </a:p>
          <a:p>
            <a:r>
              <a:rPr lang="en-US" b="1" dirty="0"/>
              <a:t>How well do your people know your story?</a:t>
            </a:r>
          </a:p>
          <a:p>
            <a:r>
              <a:rPr lang="en-US" b="1" dirty="0"/>
              <a:t>Does your congregation keep archives?</a:t>
            </a:r>
          </a:p>
          <a:p>
            <a:r>
              <a:rPr lang="en-US" b="1" dirty="0"/>
              <a:t>How are they shared with the congregation?</a:t>
            </a:r>
          </a:p>
          <a:p>
            <a:r>
              <a:rPr lang="en-US" b="1" dirty="0"/>
              <a:t>How do new folks learn your story?</a:t>
            </a:r>
          </a:p>
          <a:p>
            <a:r>
              <a:rPr lang="en-US" b="1" dirty="0"/>
              <a:t>If someone asked, “Who IS this congregation and how did you get to be who you are?,” would you feel equipped to answer?</a:t>
            </a:r>
          </a:p>
        </p:txBody>
      </p:sp>
    </p:spTree>
    <p:extLst>
      <p:ext uri="{BB962C8B-B14F-4D97-AF65-F5344CB8AC3E}">
        <p14:creationId xmlns:p14="http://schemas.microsoft.com/office/powerpoint/2010/main" val="317314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D72D-28F9-6449-A57B-89908271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Knowing AND telling our stories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B1867-13CB-5347-A138-78B706C30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When we know our story, we know who we are and why we function the way we do</a:t>
            </a:r>
          </a:p>
          <a:p>
            <a:r>
              <a:rPr lang="en-US" sz="3200" b="1" dirty="0"/>
              <a:t>It helps us keep the main thing the main thing</a:t>
            </a:r>
          </a:p>
          <a:p>
            <a:r>
              <a:rPr lang="en-US" sz="3200" b="1" dirty="0"/>
              <a:t>It gives us the data we need to do any healing that may be necessary; chart the next chapter our course</a:t>
            </a:r>
          </a:p>
          <a:p>
            <a:r>
              <a:rPr lang="en-US" sz="3200" b="1" dirty="0"/>
              <a:t>It keeps us honest: Are we who we think we are? Or are we attempting to paint a rosier picture? Or a more negative one?</a:t>
            </a:r>
          </a:p>
        </p:txBody>
      </p:sp>
    </p:spTree>
    <p:extLst>
      <p:ext uri="{BB962C8B-B14F-4D97-AF65-F5344CB8AC3E}">
        <p14:creationId xmlns:p14="http://schemas.microsoft.com/office/powerpoint/2010/main" val="79523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364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9B34-3B74-D144-A00C-EA469259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One way to do storytelling in your context:</a:t>
            </a:r>
            <a:br>
              <a:rPr lang="en-US" b="1" dirty="0"/>
            </a:br>
            <a:r>
              <a:rPr lang="en-US" b="1" dirty="0"/>
              <a:t>Have a storytelling party!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BE03-93F6-1743-A30B-10FCBCD40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44266" cy="47850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Create a timeline – with pastors and their years of service plotted out ahead of time, along with any other major milestones</a:t>
            </a:r>
          </a:p>
          <a:p>
            <a:r>
              <a:rPr lang="en-US" dirty="0"/>
              <a:t>Use a horizontal line that plots church moments above – and any significant community events/changes below</a:t>
            </a:r>
          </a:p>
          <a:p>
            <a:r>
              <a:rPr lang="en-US" dirty="0"/>
              <a:t>Invite folks to tell stories of important moments (good or bad). Encourage them to elaborate, as one person’s memories might jog another’s</a:t>
            </a:r>
          </a:p>
          <a:p>
            <a:r>
              <a:rPr lang="en-US" dirty="0"/>
              <a:t>When finished, reflect together: </a:t>
            </a:r>
            <a:r>
              <a:rPr lang="en-US" i="1" dirty="0"/>
              <a:t>What does this tell us about who we are?</a:t>
            </a:r>
          </a:p>
          <a:p>
            <a:r>
              <a:rPr lang="en-US" dirty="0"/>
              <a:t>Post the final product (or a tidied-up version) in your fellowship hall, narthex, or another high-traffic area for all to see</a:t>
            </a:r>
          </a:p>
        </p:txBody>
      </p:sp>
    </p:spTree>
    <p:extLst>
      <p:ext uri="{BB962C8B-B14F-4D97-AF65-F5344CB8AC3E}">
        <p14:creationId xmlns:p14="http://schemas.microsoft.com/office/powerpoint/2010/main" val="6140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4765"/>
            <a:lum/>
          </a:blip>
          <a:srcRect/>
          <a:stretch>
            <a:fillRect t="-57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History of Pastors at St. Mark's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 rot="16200000">
            <a:off x="165022" y="2518370"/>
            <a:ext cx="980414" cy="365760"/>
          </a:xfrm>
        </p:spPr>
        <p:txBody>
          <a:bodyPr/>
          <a:lstStyle/>
          <a:p>
            <a:r>
              <a:rPr lang="en-US" dirty="0"/>
              <a:t>1953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 rot="16200000">
            <a:off x="1523189" y="2518370"/>
            <a:ext cx="980414" cy="365760"/>
          </a:xfrm>
        </p:spPr>
        <p:txBody>
          <a:bodyPr/>
          <a:lstStyle/>
          <a:p>
            <a:r>
              <a:rPr lang="en-US" dirty="0"/>
              <a:t>1963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 rot="16200000">
            <a:off x="2969274" y="2530839"/>
            <a:ext cx="980414" cy="365760"/>
          </a:xfrm>
        </p:spPr>
        <p:txBody>
          <a:bodyPr/>
          <a:lstStyle/>
          <a:p>
            <a:r>
              <a:rPr lang="en-US" dirty="0"/>
              <a:t>1973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 rot="16200000">
            <a:off x="4740315" y="2518370"/>
            <a:ext cx="980414" cy="365760"/>
          </a:xfrm>
        </p:spPr>
        <p:txBody>
          <a:bodyPr/>
          <a:lstStyle/>
          <a:p>
            <a:r>
              <a:rPr lang="en-US" dirty="0"/>
              <a:t>1983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345705" y="3654821"/>
            <a:ext cx="1375428" cy="2290763"/>
          </a:xfrm>
        </p:spPr>
        <p:txBody>
          <a:bodyPr vert="horz" lIns="91440" tIns="228600" rIns="91440" bIns="45720" rtlCol="0" anchor="t">
            <a:normAutofit/>
          </a:bodyPr>
          <a:lstStyle/>
          <a:p>
            <a:r>
              <a:rPr lang="en-US" dirty="0" err="1"/>
              <a:t>Tange</a:t>
            </a:r>
            <a:endParaRPr lang="en-US" dirty="0"/>
          </a:p>
          <a:p>
            <a:pPr lvl="1"/>
            <a:r>
              <a:rPr lang="en-US" dirty="0"/>
              <a:t>1952-1956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/>
          </p:nvPr>
        </p:nvSpPr>
        <p:spPr>
          <a:xfrm>
            <a:off x="1348661" y="3311921"/>
            <a:ext cx="1325880" cy="2970730"/>
          </a:xfrm>
        </p:spPr>
        <p:txBody>
          <a:bodyPr vert="horz" lIns="91440" tIns="22860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Hanson</a:t>
            </a:r>
          </a:p>
          <a:p>
            <a:pPr marL="62103" lvl="1" indent="0">
              <a:buNone/>
            </a:pPr>
            <a:r>
              <a:rPr lang="en-US" dirty="0"/>
              <a:t>1957-1966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3898843" y="1383682"/>
            <a:ext cx="1325880" cy="3662964"/>
          </a:xfrm>
        </p:spPr>
        <p:txBody>
          <a:bodyPr vert="horz" lIns="91440" tIns="22860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Oberleiter</a:t>
            </a:r>
            <a:endParaRPr lang="en-US" dirty="0"/>
          </a:p>
          <a:p>
            <a:pPr marL="49403" lvl="1" indent="0">
              <a:buNone/>
            </a:pPr>
            <a:r>
              <a:rPr lang="en-US" dirty="0"/>
              <a:t>1979-1980</a:t>
            </a:r>
          </a:p>
          <a:p>
            <a:pPr marL="62103" lvl="1" indent="0">
              <a:buNone/>
            </a:pPr>
            <a:r>
              <a:rPr lang="en-US" dirty="0"/>
              <a:t>Interim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2321029" y="3908673"/>
            <a:ext cx="1325880" cy="2282248"/>
          </a:xfrm>
        </p:spPr>
        <p:txBody>
          <a:bodyPr vert="horz" lIns="91440" tIns="22860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Rappath</a:t>
            </a:r>
            <a:endParaRPr lang="en-US" dirty="0"/>
          </a:p>
          <a:p>
            <a:pPr lvl="1"/>
            <a:r>
              <a:rPr lang="en-US" dirty="0"/>
              <a:t>1966-1979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4682824" y="3191701"/>
            <a:ext cx="1325880" cy="2975201"/>
          </a:xfrm>
        </p:spPr>
        <p:txBody>
          <a:bodyPr vert="horz" lIns="91440" tIns="22860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Johnson</a:t>
            </a:r>
          </a:p>
          <a:p>
            <a:pPr marL="62103" lvl="1" indent="0">
              <a:buNone/>
            </a:pPr>
            <a:r>
              <a:rPr lang="en-US" dirty="0"/>
              <a:t>1980-1985</a:t>
            </a:r>
          </a:p>
          <a:p>
            <a:pPr marL="62103" lvl="1" indent="0">
              <a:buNone/>
            </a:pPr>
            <a:r>
              <a:rPr lang="en-US" dirty="0"/>
              <a:t>Resigned after sexual misconduct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2"/>
          </p:nvPr>
        </p:nvSpPr>
        <p:spPr>
          <a:xfrm>
            <a:off x="4940121" y="4681757"/>
            <a:ext cx="1325880" cy="3662964"/>
          </a:xfrm>
        </p:spPr>
        <p:txBody>
          <a:bodyPr vert="horz" lIns="91440" tIns="22860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Oberleiter</a:t>
            </a:r>
            <a:endParaRPr lang="en-US" dirty="0"/>
          </a:p>
          <a:p>
            <a:pPr marL="62103" lvl="1" indent="0">
              <a:buNone/>
            </a:pPr>
            <a:r>
              <a:rPr lang="en-US" dirty="0"/>
              <a:t>1982-1984</a:t>
            </a:r>
          </a:p>
          <a:p>
            <a:pPr marL="62103" lvl="1" indent="0">
              <a:buNone/>
            </a:pPr>
            <a:r>
              <a:rPr lang="en-US" dirty="0"/>
              <a:t>Returned as Assistant</a:t>
            </a: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 rot="16200000">
            <a:off x="7151143" y="2530839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1993</a:t>
            </a: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 rot="16200000">
            <a:off x="10706675" y="2530838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2013</a:t>
            </a:r>
          </a:p>
          <a:p>
            <a:endParaRPr lang="en-US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 rot="16200000">
            <a:off x="8958850" y="2518370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2003</a:t>
            </a:r>
          </a:p>
          <a:p>
            <a:endParaRPr lang="en-US" dirty="0"/>
          </a:p>
        </p:txBody>
      </p:sp>
      <p:sp>
        <p:nvSpPr>
          <p:cNvPr id="16" name="Text Placeholder 9"/>
          <p:cNvSpPr txBox="1">
            <a:spLocks/>
          </p:cNvSpPr>
          <p:nvPr/>
        </p:nvSpPr>
        <p:spPr>
          <a:xfrm>
            <a:off x="5600833" y="1686849"/>
            <a:ext cx="1325880" cy="2282248"/>
          </a:xfrm>
          <a:prstGeom prst="rect">
            <a:avLst/>
          </a:prstGeom>
          <a:blipFill>
            <a:blip r:embed="rId4"/>
            <a:srcRect/>
            <a:stretch>
              <a:fillRect t="-1" b="-88011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/>
              <a:t>Nelson</a:t>
            </a:r>
          </a:p>
          <a:p>
            <a:pPr marL="62103" lvl="1" indent="0">
              <a:buNone/>
            </a:pPr>
            <a:r>
              <a:rPr lang="en-US" dirty="0"/>
              <a:t>1984-1988</a:t>
            </a:r>
          </a:p>
          <a:p>
            <a:pPr marL="62103" lvl="1" indent="0">
              <a:buNone/>
            </a:pPr>
            <a:r>
              <a:rPr lang="en-US" dirty="0"/>
              <a:t>Assistant and Associate</a:t>
            </a:r>
          </a:p>
        </p:txBody>
      </p:sp>
      <p:sp>
        <p:nvSpPr>
          <p:cNvPr id="17" name="Text Placeholder 8"/>
          <p:cNvSpPr txBox="1">
            <a:spLocks/>
          </p:cNvSpPr>
          <p:nvPr/>
        </p:nvSpPr>
        <p:spPr>
          <a:xfrm>
            <a:off x="6092728" y="3790604"/>
            <a:ext cx="1325880" cy="3662964"/>
          </a:xfrm>
          <a:prstGeom prst="rect">
            <a:avLst/>
          </a:prstGeom>
          <a:blipFill>
            <a:blip r:embed="rId5"/>
            <a:srcRect/>
            <a:stretch>
              <a:fillRect t="-3" b="-17141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 err="1"/>
              <a:t>Feucht</a:t>
            </a:r>
            <a:endParaRPr lang="en-US" dirty="0"/>
          </a:p>
          <a:p>
            <a:pPr marL="49403" lvl="1" indent="0">
              <a:buFont typeface="Trebuchet MS" panose="020B0603020202020204" pitchFamily="34" charset="0"/>
              <a:buNone/>
            </a:pPr>
            <a:r>
              <a:rPr lang="en-US" dirty="0"/>
              <a:t>1986-1988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Senior Pastor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Died while in call</a:t>
            </a: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6584194" y="511232"/>
            <a:ext cx="1325880" cy="2970730"/>
          </a:xfrm>
          <a:prstGeom prst="rect">
            <a:avLst/>
          </a:prstGeom>
          <a:blipFill>
            <a:blip r:embed="rId6"/>
            <a:srcRect/>
            <a:stretch>
              <a:fillRect t="-4" b="-44435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/>
              <a:t>Ward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1988-1989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Interim</a:t>
            </a:r>
          </a:p>
        </p:txBody>
      </p:sp>
      <p:sp>
        <p:nvSpPr>
          <p:cNvPr id="20" name="Text Placeholder 9"/>
          <p:cNvSpPr txBox="1">
            <a:spLocks/>
          </p:cNvSpPr>
          <p:nvPr/>
        </p:nvSpPr>
        <p:spPr>
          <a:xfrm>
            <a:off x="7356406" y="3216638"/>
            <a:ext cx="1325880" cy="2282248"/>
          </a:xfrm>
          <a:prstGeom prst="rect">
            <a:avLst/>
          </a:prstGeom>
          <a:blipFill>
            <a:blip r:embed="rId4"/>
            <a:srcRect/>
            <a:stretch>
              <a:fillRect t="-1" b="-88011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/>
              <a:t>Hofer</a:t>
            </a:r>
          </a:p>
          <a:p>
            <a:pPr marL="62103" lvl="1" indent="0">
              <a:buNone/>
            </a:pPr>
            <a:r>
              <a:rPr lang="en-US" dirty="0"/>
              <a:t>1989-2005</a:t>
            </a:r>
          </a:p>
          <a:p>
            <a:pPr marL="62103" lvl="1" indent="0">
              <a:buNone/>
            </a:pPr>
            <a:r>
              <a:rPr lang="en-US" dirty="0"/>
              <a:t>Retired after this call</a:t>
            </a:r>
          </a:p>
        </p:txBody>
      </p:sp>
      <p:sp>
        <p:nvSpPr>
          <p:cNvPr id="21" name="Text Placeholder 8"/>
          <p:cNvSpPr txBox="1">
            <a:spLocks/>
          </p:cNvSpPr>
          <p:nvPr/>
        </p:nvSpPr>
        <p:spPr>
          <a:xfrm>
            <a:off x="9500214" y="1279328"/>
            <a:ext cx="1325880" cy="3662964"/>
          </a:xfrm>
          <a:prstGeom prst="rect">
            <a:avLst/>
          </a:prstGeom>
          <a:blipFill>
            <a:blip r:embed="rId5"/>
            <a:srcRect/>
            <a:stretch>
              <a:fillRect t="-3" b="-17141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/>
              <a:t>Herman</a:t>
            </a:r>
          </a:p>
          <a:p>
            <a:pPr marL="49403" lvl="1" indent="0">
              <a:buFont typeface="Trebuchet MS" panose="020B0603020202020204" pitchFamily="34" charset="0"/>
              <a:buNone/>
            </a:pPr>
            <a:r>
              <a:rPr lang="en-US" dirty="0"/>
              <a:t>2005-2008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Interim</a:t>
            </a: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10257108" y="3887270"/>
            <a:ext cx="1325880" cy="2970730"/>
          </a:xfrm>
          <a:prstGeom prst="rect">
            <a:avLst/>
          </a:prstGeom>
          <a:blipFill>
            <a:blip r:embed="rId6"/>
            <a:srcRect/>
            <a:stretch>
              <a:fillRect t="-4" b="-44435"/>
            </a:stretch>
          </a:blipFill>
        </p:spPr>
        <p:txBody>
          <a:bodyPr vert="horz" lIns="91440" tIns="228600" rIns="91440" bIns="45720" rtlCol="0" anchor="t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anose="020B0603020202020204" pitchFamily="34" charset="0"/>
              <a:buNone/>
            </a:pPr>
            <a:r>
              <a:rPr lang="en-US" dirty="0"/>
              <a:t>Longbrake</a:t>
            </a:r>
          </a:p>
          <a:p>
            <a:pPr marL="62103" lvl="1" indent="0">
              <a:buFont typeface="Trebuchet MS" panose="020B0603020202020204" pitchFamily="34" charset="0"/>
              <a:buNone/>
            </a:pPr>
            <a:r>
              <a:rPr lang="en-US" dirty="0"/>
              <a:t>2008-2018</a:t>
            </a:r>
          </a:p>
        </p:txBody>
      </p:sp>
    </p:spTree>
    <p:extLst>
      <p:ext uri="{BB962C8B-B14F-4D97-AF65-F5344CB8AC3E}">
        <p14:creationId xmlns:p14="http://schemas.microsoft.com/office/powerpoint/2010/main" val="324598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1405</TotalTime>
  <Words>376</Words>
  <Application>Microsoft Macintosh PowerPoint</Application>
  <PresentationFormat>Widescreen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All of our congregations have a hi-STORY</vt:lpstr>
      <vt:lpstr>Knowing AND telling our stories is important</vt:lpstr>
      <vt:lpstr>One way to do storytelling in your context: Have a storytelling party!</vt:lpstr>
      <vt:lpstr>History of Pastors at St. Mark's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</dc:title>
  <dc:creator>St. Marks</dc:creator>
  <cp:lastModifiedBy>Inga Oyan Longbrake</cp:lastModifiedBy>
  <cp:revision>11</cp:revision>
  <dcterms:created xsi:type="dcterms:W3CDTF">2016-04-15T15:33:57Z</dcterms:created>
  <dcterms:modified xsi:type="dcterms:W3CDTF">2022-02-24T21:50:18Z</dcterms:modified>
</cp:coreProperties>
</file>